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6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2" r:id="rId2"/>
    <p:sldMasterId id="2147483703" r:id="rId3"/>
    <p:sldMasterId id="2147483708" r:id="rId4"/>
    <p:sldMasterId id="2147483713" r:id="rId5"/>
    <p:sldMasterId id="2147483718" r:id="rId6"/>
    <p:sldMasterId id="2147483723" r:id="rId7"/>
    <p:sldMasterId id="2147483728" r:id="rId8"/>
  </p:sldMasterIdLst>
  <p:notesMasterIdLst>
    <p:notesMasterId r:id="rId52"/>
  </p:notesMasterIdLst>
  <p:sldIdLst>
    <p:sldId id="3343" r:id="rId9"/>
    <p:sldId id="3346" r:id="rId10"/>
    <p:sldId id="2145705568" r:id="rId11"/>
    <p:sldId id="2145705566" r:id="rId12"/>
    <p:sldId id="2147375019" r:id="rId13"/>
    <p:sldId id="2147375017" r:id="rId14"/>
    <p:sldId id="2145705874" r:id="rId15"/>
    <p:sldId id="2145705878" r:id="rId16"/>
    <p:sldId id="2145705879" r:id="rId17"/>
    <p:sldId id="2145705900" r:id="rId18"/>
    <p:sldId id="2147375020" r:id="rId19"/>
    <p:sldId id="2145705872" r:id="rId20"/>
    <p:sldId id="2145705907" r:id="rId21"/>
    <p:sldId id="2147375014" r:id="rId22"/>
    <p:sldId id="2145705889" r:id="rId23"/>
    <p:sldId id="2147375021" r:id="rId24"/>
    <p:sldId id="2147375027" r:id="rId25"/>
    <p:sldId id="2147375000" r:id="rId26"/>
    <p:sldId id="2147375004" r:id="rId27"/>
    <p:sldId id="2147375005" r:id="rId28"/>
    <p:sldId id="2147375006" r:id="rId29"/>
    <p:sldId id="2147375007" r:id="rId30"/>
    <p:sldId id="2147375025" r:id="rId31"/>
    <p:sldId id="2147375026" r:id="rId32"/>
    <p:sldId id="2147375024" r:id="rId33"/>
    <p:sldId id="2147375022" r:id="rId34"/>
    <p:sldId id="2147375023" r:id="rId35"/>
    <p:sldId id="2147375012" r:id="rId36"/>
    <p:sldId id="2147375010" r:id="rId37"/>
    <p:sldId id="2147375008" r:id="rId38"/>
    <p:sldId id="2147375009" r:id="rId39"/>
    <p:sldId id="2147374999" r:id="rId40"/>
    <p:sldId id="2147375001" r:id="rId41"/>
    <p:sldId id="2147375002" r:id="rId42"/>
    <p:sldId id="2145705903" r:id="rId43"/>
    <p:sldId id="2147375015" r:id="rId44"/>
    <p:sldId id="2147375016" r:id="rId45"/>
    <p:sldId id="2145705910" r:id="rId46"/>
    <p:sldId id="13686" r:id="rId47"/>
    <p:sldId id="2145705876" r:id="rId48"/>
    <p:sldId id="2145705875" r:id="rId49"/>
    <p:sldId id="2147374998" r:id="rId50"/>
    <p:sldId id="2147375018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s Harvey" initials="JH" lastIdx="1" clrIdx="0">
    <p:extLst>
      <p:ext uri="{19B8F6BF-5375-455C-9EA6-DF929625EA0E}">
        <p15:presenceInfo xmlns:p15="http://schemas.microsoft.com/office/powerpoint/2012/main" userId="S::james.harvey@biogen.com::68a43cb0-f35d-4fa8-9cb6-3d55224d9d12" providerId="AD"/>
      </p:ext>
    </p:extLst>
  </p:cmAuthor>
  <p:cmAuthor id="2" name="Jessica Hurt" initials="JH" lastIdx="9" clrIdx="1"/>
  <p:cmAuthor id="3" name="Joon Lee" initials="JL" lastIdx="3" clrIdx="2">
    <p:extLst>
      <p:ext uri="{19B8F6BF-5375-455C-9EA6-DF929625EA0E}">
        <p15:presenceInfo xmlns:p15="http://schemas.microsoft.com/office/powerpoint/2012/main" userId="S::joon.lee@biogen.com::7e5fc75c-1f8e-45c2-9a04-b1b0fcc5e4eb" providerId="AD"/>
      </p:ext>
    </p:extLst>
  </p:cmAuthor>
  <p:cmAuthor id="4" name="Catherine Nezich" initials="CN" lastIdx="1" clrIdx="3">
    <p:extLst>
      <p:ext uri="{19B8F6BF-5375-455C-9EA6-DF929625EA0E}">
        <p15:presenceInfo xmlns:p15="http://schemas.microsoft.com/office/powerpoint/2012/main" userId="S::catherine.nezich@biogen.com::65923c0c-432e-4ae4-9bdf-aa1bccb570b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2E3F"/>
    <a:srgbClr val="E8ECF4"/>
    <a:srgbClr val="CCD6E7"/>
    <a:srgbClr val="2573BA"/>
    <a:srgbClr val="B3E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96"/>
    <p:restoredTop sz="94813"/>
  </p:normalViewPr>
  <p:slideViewPr>
    <p:cSldViewPr snapToGrid="0">
      <p:cViewPr varScale="1">
        <p:scale>
          <a:sx n="138" d="100"/>
          <a:sy n="138" d="100"/>
        </p:scale>
        <p:origin x="3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tableStyles" Target="tableStyles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94C50-2C83-4B4D-A7B8-94AB37EE4450}" type="datetimeFigureOut">
              <a:rPr lang="en-US" smtClean="0"/>
              <a:t>11/20/22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58DA1-CAF4-4F9B-98DF-FEB1FCF34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73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122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8334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1166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75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558DA1-CAF4-4F9B-98DF-FEB1FCF3422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0304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AE4D2E-A8B3-DE48-8895-53F4C69FA7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96023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4529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843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9220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2346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558DA1-CAF4-4F9B-98DF-FEB1FCF342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75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6153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698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6993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2957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3.wdp"/><Relationship Id="rId5" Type="http://schemas.openxmlformats.org/officeDocument/2006/relationships/image" Target="../media/image2.png"/><Relationship Id="rId4" Type="http://schemas.openxmlformats.org/officeDocument/2006/relationships/image" Target="../media/image42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4.wdp"/><Relationship Id="rId4" Type="http://schemas.openxmlformats.org/officeDocument/2006/relationships/image" Target="../media/image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3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5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41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7.wdp"/><Relationship Id="rId4" Type="http://schemas.openxmlformats.org/officeDocument/2006/relationships/image" Target="../media/image2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openxmlformats.org/officeDocument/2006/relationships/image" Target="../media/image48.jpe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3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image" Target="../media/image41.png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3.png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1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2.wdp"/><Relationship Id="rId4" Type="http://schemas.openxmlformats.org/officeDocument/2006/relationships/image" Target="../media/image2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7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3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7" Type="http://schemas.openxmlformats.org/officeDocument/2006/relationships/image" Target="../media/image41.pn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0.wdp"/><Relationship Id="rId4" Type="http://schemas.openxmlformats.org/officeDocument/2006/relationships/image" Target="../media/image2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7.xml"/><Relationship Id="rId6" Type="http://schemas.microsoft.com/office/2007/relationships/hdphoto" Target="../media/hdphoto15.wdp"/><Relationship Id="rId5" Type="http://schemas.openxmlformats.org/officeDocument/2006/relationships/image" Target="../media/image2.png"/><Relationship Id="rId4" Type="http://schemas.openxmlformats.org/officeDocument/2006/relationships/image" Target="../media/image61.jpe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6.wdp"/><Relationship Id="rId4" Type="http://schemas.openxmlformats.org/officeDocument/2006/relationships/image" Target="../media/image2.png"/></Relationships>
</file>

<file path=ppt/slideLayouts/_rels/slideLayout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4.png"/><Relationship Id="rId7" Type="http://schemas.microsoft.com/office/2007/relationships/hdphoto" Target="../media/hdphoto1.wdp"/><Relationship Id="rId2" Type="http://schemas.openxmlformats.org/officeDocument/2006/relationships/image" Target="../media/image63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.png"/><Relationship Id="rId5" Type="http://schemas.openxmlformats.org/officeDocument/2006/relationships/image" Target="../media/image37.png"/><Relationship Id="rId4" Type="http://schemas.microsoft.com/office/2007/relationships/hdphoto" Target="../media/hdphoto17.wdp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7" Type="http://schemas.openxmlformats.org/officeDocument/2006/relationships/image" Target="../media/image41.png"/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19.wdp"/><Relationship Id="rId4" Type="http://schemas.openxmlformats.org/officeDocument/2006/relationships/image" Target="../media/image2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7" Type="http://schemas.openxmlformats.org/officeDocument/2006/relationships/image" Target="../media/image3.png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0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21.wdp"/><Relationship Id="rId4" Type="http://schemas.openxmlformats.org/officeDocument/2006/relationships/image" Target="../media/image2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7" Type="http://schemas.openxmlformats.org/officeDocument/2006/relationships/image" Target="../media/image3.png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2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B72A38-F9A5-CD4B-B593-00755101E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8882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3B66E5-D4B9-D746-85E7-0817EB68C9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0" name="Picture Placeholder 18">
            <a:extLst>
              <a:ext uri="{FF2B5EF4-FFF2-40B4-BE49-F238E27FC236}">
                <a16:creationId xmlns:a16="http://schemas.microsoft.com/office/drawing/2014/main" id="{AE594129-E530-F54E-9822-E2641DC6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BC72F3AF-B475-9647-BF03-4666650AC56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9033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4272854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999B462-8110-C04D-8321-DCB913BE4F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B0442C-D9C3-A343-AAD1-F64589F881FB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24D327-0137-A14F-91A6-81F24F500E41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99FD2B-996E-C14A-8339-186D9D02356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8C38A4-5DB3-7F42-8F69-BEE62127E4DD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8E3D9F-B934-114C-AD73-8E92FF9CB02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30C9E37-B9FE-0F42-B76C-6E186674CF14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CA10D2-95E2-C548-B241-ADD6FA609B2D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EDC0C-BF79-9247-8C59-72F49284B7F1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222FDD-37C5-874F-B0FB-DC01939B746B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70BB1F-C180-E241-999F-5159168E3AB2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6A555-418A-F246-BECF-87BD8BF403E0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B422DF-FB66-5347-9CA5-0A6ABE5575A6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4A02377-76B4-CE4A-9605-AADDCDDA9A7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C3176-E04A-704F-9946-5117FA2DDAA8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F63343-0F10-A944-8401-4B5A164DF19C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502309-6D68-024F-A888-317FD4D8D711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C284CC-6CE7-3448-B393-82C337C07389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3C5FBC-F6C1-624B-8EDE-991E5D69275F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76BA32-E630-D749-A400-0EBDAD25157D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1D29C1-5F9D-FD41-8F12-28A5FA03BE64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E8CAB2-F6C9-9344-9E7B-84908FFD33E1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D62A20-EDAB-4041-9FEA-4A6CCB891A76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CA0A66-64DD-7842-8EA3-24BB6146FDA9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5F48AB-C0AD-D048-A68E-91B6D97E4BA4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2B5F933-6C07-3440-A0E1-69303C8437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" name="Graphic 11">
              <a:extLst>
                <a:ext uri="{FF2B5EF4-FFF2-40B4-BE49-F238E27FC236}">
                  <a16:creationId xmlns:a16="http://schemas.microsoft.com/office/drawing/2014/main" id="{38E4480D-34D0-D14E-9E95-C1D96CC2CB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2A8039-CA81-174F-88E9-1E04AC287FF6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B1FAA66-40C2-FA4D-9861-A670FB9E20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" name="Graphic 11">
              <a:extLst>
                <a:ext uri="{FF2B5EF4-FFF2-40B4-BE49-F238E27FC236}">
                  <a16:creationId xmlns:a16="http://schemas.microsoft.com/office/drawing/2014/main" id="{A00F4B55-B70E-5444-A1F3-54D8708EE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16DDE80-589F-2D4E-ACDB-71C06D045BC2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02D7C77-0B94-234D-B81C-344D19024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64797636-B313-434A-B11E-6B4BE4216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B27C9F0-DC95-1642-A622-1198BB7542BD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0CB51CB-74F7-D54B-8C9B-9BEFFD312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Graphic 11">
              <a:extLst>
                <a:ext uri="{FF2B5EF4-FFF2-40B4-BE49-F238E27FC236}">
                  <a16:creationId xmlns:a16="http://schemas.microsoft.com/office/drawing/2014/main" id="{0757571A-1DE2-F348-A948-9B54E96C0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BE41FB1-D516-4B4F-BE72-89A27108FC24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264332D-928D-F646-9FD3-AA595A58C5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" name="Graphic 11">
              <a:extLst>
                <a:ext uri="{FF2B5EF4-FFF2-40B4-BE49-F238E27FC236}">
                  <a16:creationId xmlns:a16="http://schemas.microsoft.com/office/drawing/2014/main" id="{F6BFCB76-7DF8-1049-BE91-2C060E946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20F577E-5020-874E-84B0-DBED96A48BEB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8644C68-96EA-0541-9E12-92349C444B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6" name="Graphic 11">
              <a:extLst>
                <a:ext uri="{FF2B5EF4-FFF2-40B4-BE49-F238E27FC236}">
                  <a16:creationId xmlns:a16="http://schemas.microsoft.com/office/drawing/2014/main" id="{A7AC9006-2B98-7F44-839A-48686CA9BC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6B09030-FFB8-4844-BF98-F10280FB4D35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4876CD1-764C-B647-80FC-7EE0212A8F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9" name="Graphic 11">
              <a:extLst>
                <a:ext uri="{FF2B5EF4-FFF2-40B4-BE49-F238E27FC236}">
                  <a16:creationId xmlns:a16="http://schemas.microsoft.com/office/drawing/2014/main" id="{790BD232-4327-864E-8E29-5825D04F92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96733DA-3CB7-5E46-96D8-110E0F6365C4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6DCBAB1-8AE5-1943-A579-28499178F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2" name="Graphic 11">
              <a:extLst>
                <a:ext uri="{FF2B5EF4-FFF2-40B4-BE49-F238E27FC236}">
                  <a16:creationId xmlns:a16="http://schemas.microsoft.com/office/drawing/2014/main" id="{41C04BD4-93AC-B740-885F-B11D4591A2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5FE985-5D92-CC48-96BC-4FF175A26BD4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A113BB8-9615-F84D-A7B7-F7E8579A0C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5" name="Graphic 11">
              <a:extLst>
                <a:ext uri="{FF2B5EF4-FFF2-40B4-BE49-F238E27FC236}">
                  <a16:creationId xmlns:a16="http://schemas.microsoft.com/office/drawing/2014/main" id="{A4A2F667-F3D6-8249-821F-FAA7029AF4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695C4F-38D0-1049-A0AB-91E3219F1129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E12F901-5416-8148-BB16-FA16FFED05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8" name="Graphic 11">
              <a:extLst>
                <a:ext uri="{FF2B5EF4-FFF2-40B4-BE49-F238E27FC236}">
                  <a16:creationId xmlns:a16="http://schemas.microsoft.com/office/drawing/2014/main" id="{3B44EE68-D9AF-EE48-8573-0D9F9FB3C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740595-E811-864C-986D-D4C0D34047F1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9A3CC05-F813-B74D-8951-14357ADF7A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1" name="Graphic 11">
              <a:extLst>
                <a:ext uri="{FF2B5EF4-FFF2-40B4-BE49-F238E27FC236}">
                  <a16:creationId xmlns:a16="http://schemas.microsoft.com/office/drawing/2014/main" id="{39247C19-159D-5247-8E2A-71FD7D001A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ACC394F-9DC4-964B-930E-3026AAF7DAA2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67F606D-8AF0-7C44-BB6E-E1AA23535F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4" name="Graphic 11">
              <a:extLst>
                <a:ext uri="{FF2B5EF4-FFF2-40B4-BE49-F238E27FC236}">
                  <a16:creationId xmlns:a16="http://schemas.microsoft.com/office/drawing/2014/main" id="{BD6BD840-00CE-D64C-8438-A35B319B2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94C6643-6BBC-5949-8EF3-0DD1737934CC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B44A684-4ABA-2845-8DAC-B16711E176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7" name="Graphic 11">
              <a:extLst>
                <a:ext uri="{FF2B5EF4-FFF2-40B4-BE49-F238E27FC236}">
                  <a16:creationId xmlns:a16="http://schemas.microsoft.com/office/drawing/2014/main" id="{42CCB901-D147-384D-8391-E9C9E99623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1253EEEA-98F9-F24E-8B3C-831AC642B61D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21B5CDD9-8045-274C-8F62-44946AEECA33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FE7A2F59-B470-3446-B582-477764DC3F83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5179DF51-3BD2-EC45-816E-2082313D0DFD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BA521378-3E48-A749-9448-87F4BBDF9F69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03FCD8E7-DDD4-6149-B6EA-E6A08C78DDD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A4DF7954-FC0E-B943-872C-2BF92A21AF0D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0445D38C-F717-4D4A-A975-1F5D122D1E8E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47923A8E-9E66-7F4D-8781-CCBF0F113522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A807AAB4-7D38-8749-A3A8-9DC774C71408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A35E9005-8BE0-4C4F-B7DD-CC86B7D2A870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2F590A45-CA68-B941-B458-96CDCDD6857D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Picture Placeholder 67">
            <a:extLst>
              <a:ext uri="{FF2B5EF4-FFF2-40B4-BE49-F238E27FC236}">
                <a16:creationId xmlns:a16="http://schemas.microsoft.com/office/drawing/2014/main" id="{9D18AC67-CAF4-8445-BA90-C8CBB4B6E904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C02D659B-EDAA-AF44-83C8-D458AB70B4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68899" y="1907479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29E3ABCE-1905-054D-AE33-B99DB271A1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31479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EF9639B7-3A62-A34A-8C27-1FC8AA9DCF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82823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AE43484-C007-CD45-887E-8EDA1B42A3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772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45E222CC-2B87-E44D-982E-FB34E0E2DB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79028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3819E673-5616-2149-9AE3-3292F0F2BC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54975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3" name="Text Placeholder 83">
            <a:extLst>
              <a:ext uri="{FF2B5EF4-FFF2-40B4-BE49-F238E27FC236}">
                <a16:creationId xmlns:a16="http://schemas.microsoft.com/office/drawing/2014/main" id="{8F554C34-9BBF-A541-89D9-97E54C89F9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24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4" name="Text Placeholder 83">
            <a:extLst>
              <a:ext uri="{FF2B5EF4-FFF2-40B4-BE49-F238E27FC236}">
                <a16:creationId xmlns:a16="http://schemas.microsoft.com/office/drawing/2014/main" id="{E7FD17CB-F4DF-5F49-9995-51FE74116D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31479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5" name="Text Placeholder 83">
            <a:extLst>
              <a:ext uri="{FF2B5EF4-FFF2-40B4-BE49-F238E27FC236}">
                <a16:creationId xmlns:a16="http://schemas.microsoft.com/office/drawing/2014/main" id="{B7BC876C-A31A-CA4D-8AAE-4BA8556B4E5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82823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6" name="Text Placeholder 83">
            <a:extLst>
              <a:ext uri="{FF2B5EF4-FFF2-40B4-BE49-F238E27FC236}">
                <a16:creationId xmlns:a16="http://schemas.microsoft.com/office/drawing/2014/main" id="{5742E852-9D95-2748-9828-9B786742A78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8772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7" name="Text Placeholder 83">
            <a:extLst>
              <a:ext uri="{FF2B5EF4-FFF2-40B4-BE49-F238E27FC236}">
                <a16:creationId xmlns:a16="http://schemas.microsoft.com/office/drawing/2014/main" id="{B67AA0B1-8F0C-5846-A67D-EFAC1FC6B3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979028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8" name="Text Placeholder 83">
            <a:extLst>
              <a:ext uri="{FF2B5EF4-FFF2-40B4-BE49-F238E27FC236}">
                <a16:creationId xmlns:a16="http://schemas.microsoft.com/office/drawing/2014/main" id="{B55F96C8-C0D9-F542-A9A6-B8A7B7023E1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54975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9" name="Text Placeholder 83">
            <a:extLst>
              <a:ext uri="{FF2B5EF4-FFF2-40B4-BE49-F238E27FC236}">
                <a16:creationId xmlns:a16="http://schemas.microsoft.com/office/drawing/2014/main" id="{78431463-4631-F443-8913-B0705CC2A0E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24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35166467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7F9D7D-4DBE-A14F-AD81-567BE16C29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14572A-F8DA-B445-8F76-F9ACF540CA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9B914D0-B34A-164F-801B-ECC3FC81FF9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0F9718D-FF43-4347-8243-4083BC2ECDB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33460AB-24AC-6C4E-82CC-A8C5D193E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6055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DB9B4E4-BFD7-5947-A10A-2DFC2156CD6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4pPr>
            <a:lvl5pPr marL="918610" indent="0">
              <a:buNone/>
              <a:defRPr sz="2133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1A857E-3A8C-0F47-8766-21EF708CB324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  <a:prstGeom prst="rect">
            <a:avLst/>
          </a:prstGeom>
        </p:spPr>
        <p:txBody>
          <a:bodyPr/>
          <a:lstStyle>
            <a:lvl1pPr algn="ctr">
              <a:defRPr sz="2400"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D6A0684-132F-EA40-99F9-7250FDE3B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7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2CCD20B-9D2C-A14B-AB10-A1D174CDC8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0853F-17FF-CF4B-B109-05FE4080C7ED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5D4A41-C112-B14F-819C-90777051EEB1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655AE43-B2D1-6241-81E2-F5ACBA14F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C856B65-CEF7-2248-90B4-3C5ED22AF9F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>
              <a:buClr>
                <a:schemeClr val="accent2"/>
              </a:buClr>
              <a:buFont typeface="Arial" panose="020B0604020202020204" pitchFamily="34" charset="0"/>
              <a:buChar char="•"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0D65DD3-5FCE-C244-AFB4-907F2A522FF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534E609-D384-F444-9CA7-21A82D42A3C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9452899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ACFD88-AF70-8249-A510-E82F636415C9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5D445D5-F95E-0D4B-A1F3-2F8875855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2946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B168D0B-DE5F-9741-BECB-30DAE4463D1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69607"/>
            <a:ext cx="5555264" cy="393763"/>
          </a:xfrm>
          <a:prstGeom prst="rect">
            <a:avLst/>
          </a:prstGeom>
          <a:solidFill>
            <a:schemeClr val="accent3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53D7A5A-AF27-D848-8B02-4FDEEE6D49BC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533387" indent="-228594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0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FBB9B97-9F33-BF40-A363-D7EE7ED79A5E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01C0D9B6-7D8A-0944-B948-691B37BEA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7832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3C96CC7-5220-1D4C-844C-81E2F6ECEFA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D27E3C1-22E5-6D46-AAF6-C9A20BCCDC5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532BFC33-E028-EC4D-927F-9A20A6B3CD6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2A271686-1945-9447-BF2D-0388A3D3840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6C0DC0B-7EA6-624D-998E-97D8FE6A837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66455418-CCA2-3D4F-93F8-24EE60A3637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99149417-1319-C649-AC4A-7E41C1FEC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00B67C2-572F-D641-B534-A84F2E9B2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D337B7-ABFC-024D-B139-17A476FBFBAE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DF2D05A9-F2EA-DC47-8ADD-55EB6FDA54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51FAD33-FDC2-2047-9DB8-51BBAFE597D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046151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Text Placeholder 29">
            <a:extLst>
              <a:ext uri="{FF2B5EF4-FFF2-40B4-BE49-F238E27FC236}">
                <a16:creationId xmlns:a16="http://schemas.microsoft.com/office/drawing/2014/main" id="{FC7D0908-8125-E94B-8CB6-312DDE6E23D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3" name="Text Placeholder 29">
            <a:extLst>
              <a:ext uri="{FF2B5EF4-FFF2-40B4-BE49-F238E27FC236}">
                <a16:creationId xmlns:a16="http://schemas.microsoft.com/office/drawing/2014/main" id="{50E86878-F16F-5843-9652-323A631DE1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4" name="Text Placeholder 29">
            <a:extLst>
              <a:ext uri="{FF2B5EF4-FFF2-40B4-BE49-F238E27FC236}">
                <a16:creationId xmlns:a16="http://schemas.microsoft.com/office/drawing/2014/main" id="{1D0E07CA-0980-AB46-B8BF-7022361347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E8547F32-18C7-B043-9507-345C40101B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56" name="Picture Placeholder 39">
            <a:extLst>
              <a:ext uri="{FF2B5EF4-FFF2-40B4-BE49-F238E27FC236}">
                <a16:creationId xmlns:a16="http://schemas.microsoft.com/office/drawing/2014/main" id="{E7376D01-B4B4-7649-922C-517BE86874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972E0E2-63F5-5341-BCB6-A221C90071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7D3708F-18EE-8D4A-BC17-04BECF0EF3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59" name="Picture 5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78BCA02D-F3E2-9B43-AD10-582346EE34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60" name="Picture Placeholder 33">
            <a:extLst>
              <a:ext uri="{FF2B5EF4-FFF2-40B4-BE49-F238E27FC236}">
                <a16:creationId xmlns:a16="http://schemas.microsoft.com/office/drawing/2014/main" id="{299EB0AB-F23E-7C4E-8089-7DDFA9BD04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61" name="Picture 6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55F82F7-32C4-B048-BFCF-18C4B0CE58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62" name="Picture Placeholder 37">
            <a:extLst>
              <a:ext uri="{FF2B5EF4-FFF2-40B4-BE49-F238E27FC236}">
                <a16:creationId xmlns:a16="http://schemas.microsoft.com/office/drawing/2014/main" id="{F67F9DDE-AFB2-2B41-8669-A4D85BDA570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3B09EA3-ABA0-744B-AECE-823BB93D3268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9234B23-563A-3D40-B231-C7E272EDD43F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A978C8C-4606-CB41-8EC6-508BC370086D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748F369-7E39-544B-AE0A-72169F0805B4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3B47E63-5D2B-994A-A313-F7FF63D01A4A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8" name="Picture Placeholder 3">
            <a:extLst>
              <a:ext uri="{FF2B5EF4-FFF2-40B4-BE49-F238E27FC236}">
                <a16:creationId xmlns:a16="http://schemas.microsoft.com/office/drawing/2014/main" id="{90E80010-9784-024E-AA30-A1B1623710C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9" name="Picture Placeholder 3">
            <a:extLst>
              <a:ext uri="{FF2B5EF4-FFF2-40B4-BE49-F238E27FC236}">
                <a16:creationId xmlns:a16="http://schemas.microsoft.com/office/drawing/2014/main" id="{87FA8EB7-92F9-0645-9DA9-9CA1DBAA55F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0" name="Picture Placeholder 3">
            <a:extLst>
              <a:ext uri="{FF2B5EF4-FFF2-40B4-BE49-F238E27FC236}">
                <a16:creationId xmlns:a16="http://schemas.microsoft.com/office/drawing/2014/main" id="{F3FE57DD-148C-DA49-BF9E-1A57601FABC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1" name="Picture Placeholder 3">
            <a:extLst>
              <a:ext uri="{FF2B5EF4-FFF2-40B4-BE49-F238E27FC236}">
                <a16:creationId xmlns:a16="http://schemas.microsoft.com/office/drawing/2014/main" id="{21F53B32-25A9-A64C-98B5-AC4C423E2F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2452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C26A81D1-99EE-D342-80DE-CE0E346E5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0199A8-E610-6C40-8141-0BF434411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216911-FB39-1D40-98FE-F4BB03DAB2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20" name="Picture 19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ECA15B4D-4A2F-1C41-BF71-0575092937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400" dirty="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15" name="Picture Placeholder 43">
            <a:extLst>
              <a:ext uri="{FF2B5EF4-FFF2-40B4-BE49-F238E27FC236}">
                <a16:creationId xmlns:a16="http://schemas.microsoft.com/office/drawing/2014/main" id="{DB2AAFDB-C46E-164B-99C4-A36388CEABA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27" name="Picture 2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0ECED5C0-D8B1-4A4D-A3A1-B95932A186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4587F6D2-C5BE-EF4D-A429-5037DA1C0C6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C1B8F0C-0697-2047-9A4F-10FE36D103A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E4179F2-0BFB-CC40-91F3-129C75E9F3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9221DF1-85B3-474B-A9B7-E02F31C2103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6A5CCB92-7B24-BF47-B257-9C459ADACF5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BA4F945A-DA04-604C-B487-55CCBF4E539D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26096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804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19">
            <a:extLst>
              <a:ext uri="{FF2B5EF4-FFF2-40B4-BE49-F238E27FC236}">
                <a16:creationId xmlns:a16="http://schemas.microsoft.com/office/drawing/2014/main" id="{4F175E74-BAFD-5448-97CD-A29A05C54E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4C3170A-BDAC-CD43-8A0A-960B1F5CD8ED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4" name="Picture Placeholder 15">
            <a:extLst>
              <a:ext uri="{FF2B5EF4-FFF2-40B4-BE49-F238E27FC236}">
                <a16:creationId xmlns:a16="http://schemas.microsoft.com/office/drawing/2014/main" id="{56E20203-00D4-D448-8FA6-7BAB1676C6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87A0DC1-3AF1-4F49-9139-7779EB826D8C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3" name="Picture Placeholder 11">
            <a:extLst>
              <a:ext uri="{FF2B5EF4-FFF2-40B4-BE49-F238E27FC236}">
                <a16:creationId xmlns:a16="http://schemas.microsoft.com/office/drawing/2014/main" id="{B71455F8-897C-2E4F-8F04-4B9D87E6CE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2400" dirty="0"/>
            </a:lvl1pPr>
            <a:lvl2pPr>
              <a:defRPr lang="en-US" sz="2133" dirty="0"/>
            </a:lvl2pPr>
            <a:lvl3pPr>
              <a:defRPr lang="en-US" sz="2133" dirty="0"/>
            </a:lvl3pPr>
            <a:lvl4pPr>
              <a:defRPr lang="en-US" sz="2133" dirty="0"/>
            </a:lvl4pPr>
            <a:lvl5pPr>
              <a:defRPr lang="en-US" sz="2133" dirty="0"/>
            </a:lvl5pPr>
          </a:lstStyle>
          <a:p>
            <a:pPr marL="0" lvl="0" indent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78CFC3-5D8D-FF48-B92F-234CED59291C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0009D01-E784-7940-9433-7787157B28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65E2BC70-C993-7948-93D5-A605975A49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742007F0-84C9-AF45-8377-8360D6C186D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B5A49D-6C8B-9848-BCFC-67FB92C8A7B6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C7BB4615-9821-934F-A145-72E41384C051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C602B7B9-B3ED-A249-99C0-709FBCC2162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63222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4260B-9F57-4BD3-A18C-DE12DD8F2E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1B60E3-EE3D-49E2-AEB7-94027F01E7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D8690-23F0-4D41-858D-108721FB0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37C08-BA8D-4358-8F06-29AEB1D33570}" type="datetimeFigureOut">
              <a:rPr lang="en-US" smtClean="0"/>
              <a:t>11/20/22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7BD80-5B23-4944-95FC-08D33E209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1144-D5C8-45AE-8A22-67AA80784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710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E6840-C63C-43DA-A1E4-CA0B11F36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AC9D0D-8F16-4006-8A6F-562569FA6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1DF43-8703-4850-A51E-8EBE996996B1}" type="datetimeFigureOut">
              <a:rPr lang="en-US" smtClean="0"/>
              <a:t>11/20/22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6EF7BC-2905-4DC4-A1D6-A4A87EA57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11BAF5-CB84-4F34-BB6A-C81696C4C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BEBA3-68A6-402F-93F2-E908E2AAD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997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97541" y="2231571"/>
            <a:ext cx="9780059" cy="1183904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rgbClr val="2573BA"/>
                </a:solidFill>
                <a:latin typeface="Arial"/>
                <a:cs typeface="Arial"/>
              </a:defRPr>
            </a:lvl1pPr>
          </a:lstStyle>
          <a:p>
            <a:r>
              <a:rPr lang="en-US" noProof="0"/>
              <a:t>End Slide</a:t>
            </a:r>
          </a:p>
        </p:txBody>
      </p:sp>
      <p:pic>
        <p:nvPicPr>
          <p:cNvPr id="7" name="Picture 6" descr="logo-0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132" y="1216538"/>
            <a:ext cx="3249091" cy="1078333"/>
          </a:xfrm>
          <a:prstGeom prst="rect">
            <a:avLst/>
          </a:prstGeom>
        </p:spPr>
      </p:pic>
      <p:pic>
        <p:nvPicPr>
          <p:cNvPr id="4" name="Picture 3" descr="logo-0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132" y="1216538"/>
            <a:ext cx="3249091" cy="107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128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2EDCF7D-9269-AA4E-9E5E-747A6D311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9388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3CCD4CA-6D90-9848-A904-57579E893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6054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72BA-80A0-084C-8D77-BD786CD6CD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E0F6A47-6FCF-2D45-8749-73DE73FEAC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FC96775-B94D-464E-985A-D996A2423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101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5EBAD76-79B4-B24A-A3B8-64F088119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3887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A98224A-A606-0940-AAA5-115D6EA5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A5E92E6-DAB9-7244-A329-56AAC4FDC3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8" y="1230694"/>
            <a:ext cx="11425767" cy="46451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50372956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4B36BC7-8B75-BA47-9787-5E536ADC8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D501B10-55DF-614B-B761-F203A01BC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39"/>
            <a:ext cx="11425209" cy="452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48449758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474A75-975C-C14B-A0BF-25D004BB6B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4C856CF-5711-BC49-87A2-F530B5D1F8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CD12DACD-8D0B-FF4C-ABCE-7D5781547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0509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>
            <a:lvl1pPr>
              <a:defRPr>
                <a:solidFill>
                  <a:srgbClr val="0088D0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0718C526-12AA-2C44-880E-5AA773E61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73775D3-73E3-5A4A-9F2B-35707D56A1E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77947070-1902-C34A-B363-7AFB1DCEB3D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6A845606-4C09-7B47-91AE-7D6055144D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E456185D-FF19-8541-A068-B5DD062C2BE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624D225B-9F04-714D-AFF8-F149729D74B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08EFE069-4171-7244-B877-AFFD789EEB0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E084C68E-CF7B-324C-87D6-F4823074796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CB8D0F78-50C4-F543-85FF-5BA65DE2A34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82832329-63A7-BF45-B050-766E70E968B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9CB38CAF-FA73-6C49-BE7B-46CA8F390F4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C96EC02E-5ABF-854A-B653-AADDB48C566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8">
            <a:extLst>
              <a:ext uri="{FF2B5EF4-FFF2-40B4-BE49-F238E27FC236}">
                <a16:creationId xmlns:a16="http://schemas.microsoft.com/office/drawing/2014/main" id="{C77E619A-6B1D-3E4E-A2EF-17185F85FA2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D58CA01A-723C-4046-9758-E6D93FF9B69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B50C03F9-CEA7-0C43-81D4-6673168D986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1" name="Text Placeholder 8">
            <a:extLst>
              <a:ext uri="{FF2B5EF4-FFF2-40B4-BE49-F238E27FC236}">
                <a16:creationId xmlns:a16="http://schemas.microsoft.com/office/drawing/2014/main" id="{F043B21C-F56F-C64E-956F-1915E3F9039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91E7CAC7-0962-7643-9283-7380AF6F074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C512AA8-C01C-3F41-B49B-C4C3580BD86C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2D12588-8A5D-334B-8F94-8D2D02EAD531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27D1026-758A-494E-AFEA-83D3CE9B1CAB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39C2D25-61EE-5346-B40A-89CD93341643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5EC1DF7-360B-CE41-BB7A-CD718A64DD07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615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ABCD22AB-6F7C-1C47-8F78-ED2F31A4F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29" name="Picture 28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55F80DF2-2C7A-8E42-9978-D60FFA22FC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3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A4D451-F160-0F47-8F77-06A32516BBA7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9463EF-9D7C-0A4A-8389-C22E191F91D0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FE1D40C-E2A7-824A-859A-4B83D68B8D7B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BCE3CD-1BFB-664F-969A-D6E734ADFE88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7480F62-FC4A-E547-9A0D-5EADFD641734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C37045EF-07B4-1745-BF2C-8B00E0B3C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761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5CF604-34C9-BA49-8682-AE83E66FF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9A5F0A93-DDA2-CA43-87E6-674F563C46E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lIns="548640" tIns="1554480" rIns="548640" anchor="t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40A7247D-8C2F-114A-A640-A6AF30C5E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FB5FDDB-EAF4-5E4A-B3B3-F8B563BC4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D9FBCD83-D776-ED41-BB3E-499EB816E78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6" name="Text Placeholder 8">
            <a:extLst>
              <a:ext uri="{FF2B5EF4-FFF2-40B4-BE49-F238E27FC236}">
                <a16:creationId xmlns:a16="http://schemas.microsoft.com/office/drawing/2014/main" id="{746F1190-CD47-3D40-95D9-E2DA169CCCA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97" name="Text Placeholder 4">
            <a:extLst>
              <a:ext uri="{FF2B5EF4-FFF2-40B4-BE49-F238E27FC236}">
                <a16:creationId xmlns:a16="http://schemas.microsoft.com/office/drawing/2014/main" id="{20F73A88-34AE-CC4C-B195-1BD1596AD4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98" name="Text Placeholder 4">
            <a:extLst>
              <a:ext uri="{FF2B5EF4-FFF2-40B4-BE49-F238E27FC236}">
                <a16:creationId xmlns:a16="http://schemas.microsoft.com/office/drawing/2014/main" id="{85B07419-8644-D144-89A6-579DC545BED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9" name="Text Placeholder 8">
            <a:extLst>
              <a:ext uri="{FF2B5EF4-FFF2-40B4-BE49-F238E27FC236}">
                <a16:creationId xmlns:a16="http://schemas.microsoft.com/office/drawing/2014/main" id="{60AE02EE-0700-FB4F-B004-7ACEF807D93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00" name="Text Placeholder 4">
            <a:extLst>
              <a:ext uri="{FF2B5EF4-FFF2-40B4-BE49-F238E27FC236}">
                <a16:creationId xmlns:a16="http://schemas.microsoft.com/office/drawing/2014/main" id="{240B4B18-80DB-0344-91D5-EB540AA4090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1" name="Text Placeholder 4">
            <a:extLst>
              <a:ext uri="{FF2B5EF4-FFF2-40B4-BE49-F238E27FC236}">
                <a16:creationId xmlns:a16="http://schemas.microsoft.com/office/drawing/2014/main" id="{018994FB-CFAE-1544-9E61-EBC346C999A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2" name="Text Placeholder 8">
            <a:extLst>
              <a:ext uri="{FF2B5EF4-FFF2-40B4-BE49-F238E27FC236}">
                <a16:creationId xmlns:a16="http://schemas.microsoft.com/office/drawing/2014/main" id="{56CC4A48-ED46-BB4B-9F5E-903CC0D308F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03" name="Text Placeholder 4">
            <a:extLst>
              <a:ext uri="{FF2B5EF4-FFF2-40B4-BE49-F238E27FC236}">
                <a16:creationId xmlns:a16="http://schemas.microsoft.com/office/drawing/2014/main" id="{FB13F24D-D9F9-B84E-8AFD-006D838E841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4" name="Text Placeholder 4">
            <a:extLst>
              <a:ext uri="{FF2B5EF4-FFF2-40B4-BE49-F238E27FC236}">
                <a16:creationId xmlns:a16="http://schemas.microsoft.com/office/drawing/2014/main" id="{CADDF6AF-0465-4548-B678-4242216F64B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5" name="Text Placeholder 8">
            <a:extLst>
              <a:ext uri="{FF2B5EF4-FFF2-40B4-BE49-F238E27FC236}">
                <a16:creationId xmlns:a16="http://schemas.microsoft.com/office/drawing/2014/main" id="{B47F2F2E-2976-644A-8E7E-FDEF0198E97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49969AFC-945B-5540-B9B8-BF4145575ED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7" name="Text Placeholder 4">
            <a:extLst>
              <a:ext uri="{FF2B5EF4-FFF2-40B4-BE49-F238E27FC236}">
                <a16:creationId xmlns:a16="http://schemas.microsoft.com/office/drawing/2014/main" id="{C8F6B19D-EC29-FF44-941F-D028E53581F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8" name="Text Placeholder 8">
            <a:extLst>
              <a:ext uri="{FF2B5EF4-FFF2-40B4-BE49-F238E27FC236}">
                <a16:creationId xmlns:a16="http://schemas.microsoft.com/office/drawing/2014/main" id="{77745609-E787-014D-B431-531C78E0397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09" name="Text Placeholder 4">
            <a:extLst>
              <a:ext uri="{FF2B5EF4-FFF2-40B4-BE49-F238E27FC236}">
                <a16:creationId xmlns:a16="http://schemas.microsoft.com/office/drawing/2014/main" id="{96C1DC25-FF23-D847-9B98-4D2463A82B3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8106641-6D9B-D941-956A-24431AC9E58E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66C5349-0268-9445-8AAE-E015F0A89D04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F1B7D15-356F-ED44-8303-D76701C665A7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A24C4B8-73F5-FF4B-B189-A27E47E442D9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5BAB988-18E7-C442-91F6-E73ED40F7B5A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46333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BB2F8D-794C-D348-B4A7-45821D24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2" name="Picture Placeholder 18">
            <a:extLst>
              <a:ext uri="{FF2B5EF4-FFF2-40B4-BE49-F238E27FC236}">
                <a16:creationId xmlns:a16="http://schemas.microsoft.com/office/drawing/2014/main" id="{9331E0C1-D574-7E4D-9A61-CF3767AA08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66BE86B-E2A9-5A43-88C4-4CDADA11936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8559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32252518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D1F5A-540A-B449-841D-25E5770F4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DFFBBA-7440-884E-A9E4-91EDB21555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294A0C0-53A2-754C-99C3-99016F35DB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AC3795-AFA1-A340-8E77-572AA6BA595C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EC7E0C-CB52-3347-B33E-E02474308BBD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7B49D8-EDBB-5F4D-B638-F41121EABDB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31E869-DE20-1846-AFFB-92FB1D850DD9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FEE37B-458D-004F-B07C-AB1F960070D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46C6AE-7347-5D45-9A60-008D59B3BC10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2B28FF-E0EF-0448-B466-93DCA3A9807C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BC5F5-B047-6F4A-BF9E-EE228737AB80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401DBB-BB82-2644-8632-09455EF43AF5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80D166-9082-FF4A-B16E-8DFBBA79A0B3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FD7A6F-0BF9-B048-861A-8C79DB22C80A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BD103D-907F-8040-9477-73BC400E544B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8C3E80F-FA49-BE48-ABE1-DF7C6AECC0E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385E08-16DE-5847-966B-F39FAC019DE3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385725-9166-9842-9302-16E1E81B3F03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B39BA6-1B2E-D049-B42E-9742D9CE1F69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BD6B99-A235-E448-A516-A252EE77D341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7EEF870-3D1D-2C45-9588-9EE6E40753E0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843575-5468-A543-A98D-14499E84B382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538AE7-812A-194E-BEF8-5E8D10C01557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7EB88F-619A-B64B-A890-7A9D02EADD88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FB7492-0DDF-9F42-99F6-3FAC53DBC27C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C6BA25-0D62-A740-A54F-9B9AF8C833D6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FF7242-274F-B44B-A7E5-86577B8E441B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282B30E-C82D-6D47-A82E-A5DC1BAD03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id="{EFC937D1-D238-EB4A-A5C0-6FF2B6EFC3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2D69A8-B2C2-5F49-80CE-CF44860B1F29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24AA2AB-2C86-4E4B-92FE-8ED78BDEF7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" name="Graphic 11">
              <a:extLst>
                <a:ext uri="{FF2B5EF4-FFF2-40B4-BE49-F238E27FC236}">
                  <a16:creationId xmlns:a16="http://schemas.microsoft.com/office/drawing/2014/main" id="{42D8839E-E4BB-5941-898C-524A7CF88E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74FD05-29C5-A649-B891-CBCEDA7985B0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EF0F6F-3AFC-5541-B9A8-3F20DA88D6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" name="Graphic 11">
              <a:extLst>
                <a:ext uri="{FF2B5EF4-FFF2-40B4-BE49-F238E27FC236}">
                  <a16:creationId xmlns:a16="http://schemas.microsoft.com/office/drawing/2014/main" id="{B6A24DBA-1E7C-AE45-9B1F-80FA55B8A4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6F824B-B005-8945-BF4A-410CD4F60E8E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4844F18-4FE9-4F4C-8B43-0DB6B5C596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" name="Graphic 11">
              <a:extLst>
                <a:ext uri="{FF2B5EF4-FFF2-40B4-BE49-F238E27FC236}">
                  <a16:creationId xmlns:a16="http://schemas.microsoft.com/office/drawing/2014/main" id="{DD4A2A0B-7C31-D743-91BA-C94EEC2B12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104728-DD53-504A-ADF1-0E0BF63C776B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9B63E-E612-C945-9B6D-A70BEE2BE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Graphic 11">
              <a:extLst>
                <a:ext uri="{FF2B5EF4-FFF2-40B4-BE49-F238E27FC236}">
                  <a16:creationId xmlns:a16="http://schemas.microsoft.com/office/drawing/2014/main" id="{C47D23E7-A14E-474F-8E6D-5B0D65289C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7C5E5B-9E4B-704A-832E-0B4A31F291D2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86CA766-5F55-DE46-8694-B86831441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5" name="Graphic 11">
              <a:extLst>
                <a:ext uri="{FF2B5EF4-FFF2-40B4-BE49-F238E27FC236}">
                  <a16:creationId xmlns:a16="http://schemas.microsoft.com/office/drawing/2014/main" id="{23A3117E-4CA4-B74E-B5B5-3A2871811E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9E661D-7BB0-2349-A1AC-2FE7F75D2F16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6697E5E-E908-BF42-BBE3-130BFEFCD4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8" name="Graphic 11">
              <a:extLst>
                <a:ext uri="{FF2B5EF4-FFF2-40B4-BE49-F238E27FC236}">
                  <a16:creationId xmlns:a16="http://schemas.microsoft.com/office/drawing/2014/main" id="{6A100CDF-790E-ED43-8E61-54143928A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A437866-B701-6948-9DFC-F9B080C4711A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C403788-5BE1-1645-B4FA-58C992EBCC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1" name="Graphic 11">
              <a:extLst>
                <a:ext uri="{FF2B5EF4-FFF2-40B4-BE49-F238E27FC236}">
                  <a16:creationId xmlns:a16="http://schemas.microsoft.com/office/drawing/2014/main" id="{17FC3B35-8506-234A-BB30-7AB5DB725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6DB9B0-9A0B-7343-BB40-7651122A208C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5FCF36-9030-F445-BB1C-2F51B92262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" name="Graphic 11">
              <a:extLst>
                <a:ext uri="{FF2B5EF4-FFF2-40B4-BE49-F238E27FC236}">
                  <a16:creationId xmlns:a16="http://schemas.microsoft.com/office/drawing/2014/main" id="{6661CB87-9C55-E142-BED5-FC333460D6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953AF61-9DE9-A945-B748-0E94D4503672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B961033-8FB9-3443-9199-885054741F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7" name="Graphic 11">
              <a:extLst>
                <a:ext uri="{FF2B5EF4-FFF2-40B4-BE49-F238E27FC236}">
                  <a16:creationId xmlns:a16="http://schemas.microsoft.com/office/drawing/2014/main" id="{13C1D20A-B6E6-B249-B20A-354FFF66E9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CD0B4F-363E-5745-871A-FE2CD9FFD6C6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3B4F8D7-CF6E-B742-AEC0-916D75EFBC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0" name="Graphic 11">
              <a:extLst>
                <a:ext uri="{FF2B5EF4-FFF2-40B4-BE49-F238E27FC236}">
                  <a16:creationId xmlns:a16="http://schemas.microsoft.com/office/drawing/2014/main" id="{C744F88C-4685-AF48-AF1E-639103C4B0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FF44463-C1A8-8145-BC24-FE8B61A904DC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73E4CFC-83E4-DE4F-A4B4-F0F8D31E18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3" name="Graphic 11">
              <a:extLst>
                <a:ext uri="{FF2B5EF4-FFF2-40B4-BE49-F238E27FC236}">
                  <a16:creationId xmlns:a16="http://schemas.microsoft.com/office/drawing/2014/main" id="{9298A576-39C5-5941-BD22-297467A194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A36417C-096B-9844-9E16-B6FAE2074971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A7597D-2436-D947-9BE3-7EA31A78C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6" name="Graphic 11">
              <a:extLst>
                <a:ext uri="{FF2B5EF4-FFF2-40B4-BE49-F238E27FC236}">
                  <a16:creationId xmlns:a16="http://schemas.microsoft.com/office/drawing/2014/main" id="{5053372A-1C0E-4E41-88E0-D332985FC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7" name="Picture Placeholder 67">
            <a:extLst>
              <a:ext uri="{FF2B5EF4-FFF2-40B4-BE49-F238E27FC236}">
                <a16:creationId xmlns:a16="http://schemas.microsoft.com/office/drawing/2014/main" id="{909F285E-FDD5-2B43-8228-77AAD2193307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AFD55085-CC49-8A44-9633-C3E117E1036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8043F029-F42C-DF40-88F2-92499515E56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579C37A9-C307-6A4D-90A8-4C9425291B5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C3B6336A-E04E-1D4B-A45E-11F9D2BECD0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AE42635E-E289-3045-93CA-F3DD9DF5BE90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C6A3ED26-B45D-F649-B87B-EC8D065F3B18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82D71B31-B689-8943-9214-1D0E8D3037A5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E6E09087-AE4A-5241-97F4-BDBA3AC19693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20E234C9-66E0-0146-8B78-14D842DA9165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17F07D72-35EC-D044-AAED-A8319C4F8E09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74654839-30C4-7541-98EF-51B7CD796109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4BB853D2-D547-5E4D-8E3D-0CE86C35D5FA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Text Placeholder 83">
            <a:extLst>
              <a:ext uri="{FF2B5EF4-FFF2-40B4-BE49-F238E27FC236}">
                <a16:creationId xmlns:a16="http://schemas.microsoft.com/office/drawing/2014/main" id="{88B612F4-F38C-BD4A-87FF-895AA37D6B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8899" y="1907479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1" name="Text Placeholder 83">
            <a:extLst>
              <a:ext uri="{FF2B5EF4-FFF2-40B4-BE49-F238E27FC236}">
                <a16:creationId xmlns:a16="http://schemas.microsoft.com/office/drawing/2014/main" id="{5C5EE014-FA3C-934A-8CC2-11203FE9A74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31479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2" name="Text Placeholder 83">
            <a:extLst>
              <a:ext uri="{FF2B5EF4-FFF2-40B4-BE49-F238E27FC236}">
                <a16:creationId xmlns:a16="http://schemas.microsoft.com/office/drawing/2014/main" id="{74D84BBC-123F-1A43-93FC-3CFAE59BCA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2823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3" name="Text Placeholder 83">
            <a:extLst>
              <a:ext uri="{FF2B5EF4-FFF2-40B4-BE49-F238E27FC236}">
                <a16:creationId xmlns:a16="http://schemas.microsoft.com/office/drawing/2014/main" id="{E3CEB27D-3F84-414C-A9E6-D9D7C74631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772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A8DEC50F-D19F-3E42-B6E0-D5D8747938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9028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5F13B1BB-C6ED-8D4C-B525-B29C84CF81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54975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1E7FF1AB-94A1-0D46-9FC7-2674161836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30924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C8A6B46-DBF7-AC42-94CC-097C3D1925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31479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8" name="Text Placeholder 83">
            <a:extLst>
              <a:ext uri="{FF2B5EF4-FFF2-40B4-BE49-F238E27FC236}">
                <a16:creationId xmlns:a16="http://schemas.microsoft.com/office/drawing/2014/main" id="{ABBACA32-076F-1D41-B4FB-BA3ED4498E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2823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9" name="Text Placeholder 83">
            <a:extLst>
              <a:ext uri="{FF2B5EF4-FFF2-40B4-BE49-F238E27FC236}">
                <a16:creationId xmlns:a16="http://schemas.microsoft.com/office/drawing/2014/main" id="{735CB186-30CE-9E44-9028-E198C544D1E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8772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0" name="Text Placeholder 83">
            <a:extLst>
              <a:ext uri="{FF2B5EF4-FFF2-40B4-BE49-F238E27FC236}">
                <a16:creationId xmlns:a16="http://schemas.microsoft.com/office/drawing/2014/main" id="{104600B6-B6CC-E847-9A5F-0779C37F2D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979028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FCB68CAC-E578-D548-9EB3-CC94BF3B116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54975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BA3EB425-E682-1647-82FF-7FB270B4544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30924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3616866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4440EE3-552A-AF44-9480-6204DF148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12DAAA0-E373-AC48-98A8-3832013F76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23D8618-0E2B-404E-946E-F9E1BA8C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1531373-098A-074F-BF1C-C124A80CE1E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35A0AF76-EE65-6441-AAF2-1CD54D82691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794395692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6147AFB-E946-2043-B8E5-BB294628B1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3D6C8D-8A82-6547-834D-08832A7F4E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4DFD411-C23C-F74E-8A37-6756D4E42E6E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</p:spPr>
        <p:txBody>
          <a:bodyPr/>
          <a:lstStyle>
            <a:lvl1pPr algn="ctr">
              <a:defRPr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</p:spTree>
    <p:extLst>
      <p:ext uri="{BB962C8B-B14F-4D97-AF65-F5344CB8AC3E}">
        <p14:creationId xmlns:p14="http://schemas.microsoft.com/office/powerpoint/2010/main" val="120290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147A9F1-AD8E-3645-9379-6B893AB12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A2BF071-AE4D-8E45-935F-2681E9C1B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9ADDB19-34AC-C243-A8FD-610E5CEE319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A255D53-0948-D84D-94AB-AEE25B7F1C7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3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738666D-BA63-224B-97ED-9BAE9731399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549189-4063-FA48-BAF9-6D857CBC674B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72B88B-B109-0B45-A97D-97E7B5D0965B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371921A8-400A-2E41-A73A-8DAA2301477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</p:spPr>
        <p:txBody>
          <a:bodyPr anchor="t"/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D70CC68-ED0E-664A-B7A3-3796D1B47E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AF1B5E4C-DAD1-EB46-821A-451C78F8B01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40115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89806D76-AE6D-F84A-AC06-2E776C6D5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08083DE-52D5-E149-8D08-325D751A5A8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1A262DC-1D05-C348-B09B-87862E053E5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F0B25F8-3EB2-D147-84E3-49BABCC17A76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2B9BFD-4472-BD41-986C-F3840C2CF27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AD42C32-5D56-7F43-8866-4CC2420C9287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C6F284-9CD8-5C47-836F-04262A033762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27938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A1176D2-88B6-094B-81CA-D63F0670C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3CC72B8-84AE-214E-B9EE-C282A7FE6E5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48C428A9-BE00-F74F-B3A2-5CEE780A82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BE6D986-0160-5E4E-9956-DED0C86780E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BF39A7E-A4FE-3D47-999E-957595C8F2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99650"/>
            <a:ext cx="5555264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E1096A6-7B7F-CC45-BB01-0D1472ABB94F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C5E7087-7D98-0549-ADB8-606CF45E37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31FE7ED-35EB-3040-82F4-5F3418FBB5DE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EFB6039-0016-EA42-BF43-39C0A346F789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</p:spTree>
    <p:extLst>
      <p:ext uri="{BB962C8B-B14F-4D97-AF65-F5344CB8AC3E}">
        <p14:creationId xmlns:p14="http://schemas.microsoft.com/office/powerpoint/2010/main" val="196460694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7B4EA28-C5FD-3148-BDC6-4611AEA92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F309016-0D2D-FC43-A289-E9884B1D5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9737273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139AD24E-8A5F-744E-8337-1E3D6BCFB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F6768D45-56DF-BB47-91B7-0E857840C85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6DB4F6BF-8B3F-004D-9E4D-5144F0952E4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D445E2FB-A91A-9C4B-BE77-805D2C1E031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EA6D7EC-DAA2-0840-AB2A-4625EE8AEA4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EDAD5809-6115-5B4B-A532-F9439D78AF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1D28ED0-DD0C-C547-8B5C-5EF68A68E82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24E066-98CC-F34D-94FC-898CCFDBFED9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E2E2F4F-6736-8C44-9545-F0F66BDB9DB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9E4B831-0946-EB49-B790-6D3A380275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6423643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1" name="Text Placeholder 29">
            <a:extLst>
              <a:ext uri="{FF2B5EF4-FFF2-40B4-BE49-F238E27FC236}">
                <a16:creationId xmlns:a16="http://schemas.microsoft.com/office/drawing/2014/main" id="{828A2A84-94E7-7845-B110-8349D093BD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2" name="Text Placeholder 29">
            <a:extLst>
              <a:ext uri="{FF2B5EF4-FFF2-40B4-BE49-F238E27FC236}">
                <a16:creationId xmlns:a16="http://schemas.microsoft.com/office/drawing/2014/main" id="{2C19F6E4-8F57-FF4D-B18E-D91CB94422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B1DBDCAD-67BE-6940-AAB4-8C10C6B4F0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4" name="Text Placeholder 29">
            <a:extLst>
              <a:ext uri="{FF2B5EF4-FFF2-40B4-BE49-F238E27FC236}">
                <a16:creationId xmlns:a16="http://schemas.microsoft.com/office/drawing/2014/main" id="{F408EA38-4DCC-D547-9442-D8700F50FA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76" name="Picture Placeholder 39">
            <a:extLst>
              <a:ext uri="{FF2B5EF4-FFF2-40B4-BE49-F238E27FC236}">
                <a16:creationId xmlns:a16="http://schemas.microsoft.com/office/drawing/2014/main" id="{19E5228E-EBF7-D744-930A-19193DF24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8AC1CAE-5521-794B-AA4D-308ED82B0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41F3DF0-308D-EB41-BB03-69D6E697FC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79" name="Picture 7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4CAB181-C174-8C41-8B8B-E5995FE93C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80" name="Picture Placeholder 33">
            <a:extLst>
              <a:ext uri="{FF2B5EF4-FFF2-40B4-BE49-F238E27FC236}">
                <a16:creationId xmlns:a16="http://schemas.microsoft.com/office/drawing/2014/main" id="{D1F553DC-4319-7A49-8211-F3803A054C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81" name="Picture 8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B14ACF1C-5845-AE4F-9944-D347928D65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82" name="Picture Placeholder 37">
            <a:extLst>
              <a:ext uri="{FF2B5EF4-FFF2-40B4-BE49-F238E27FC236}">
                <a16:creationId xmlns:a16="http://schemas.microsoft.com/office/drawing/2014/main" id="{88D7EDD5-F91D-774E-BDA6-BEC0155797A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D54C246-E9A2-B84B-9496-9CC169166B25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071037D9-D9D1-BA4D-A713-EF63992164B4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CBA68E3-C30C-B64B-801D-E6C5BCDF0B91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7AB58E2-074E-BA4C-A9BC-ADE9EB1C7A22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0F9B198-2048-B94E-9F89-2F9217341535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8" name="Picture Placeholder 3">
            <a:extLst>
              <a:ext uri="{FF2B5EF4-FFF2-40B4-BE49-F238E27FC236}">
                <a16:creationId xmlns:a16="http://schemas.microsoft.com/office/drawing/2014/main" id="{05A4267D-E6F8-3949-88B6-59863A7C298D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9" name="Picture Placeholder 3">
            <a:extLst>
              <a:ext uri="{FF2B5EF4-FFF2-40B4-BE49-F238E27FC236}">
                <a16:creationId xmlns:a16="http://schemas.microsoft.com/office/drawing/2014/main" id="{623389BD-3EFC-C540-A4B3-29959FD9314B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0" name="Picture Placeholder 3">
            <a:extLst>
              <a:ext uri="{FF2B5EF4-FFF2-40B4-BE49-F238E27FC236}">
                <a16:creationId xmlns:a16="http://schemas.microsoft.com/office/drawing/2014/main" id="{D4D76BD0-3AA5-E041-A3BD-49318E9B69E5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1" name="Picture Placeholder 3">
            <a:extLst>
              <a:ext uri="{FF2B5EF4-FFF2-40B4-BE49-F238E27FC236}">
                <a16:creationId xmlns:a16="http://schemas.microsoft.com/office/drawing/2014/main" id="{C0C00F48-DC02-0741-BCFF-248A1AED75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71028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2" name="Picture 51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8D177BCB-A2E4-1747-8D64-11B64E559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F767451-3661-8044-AC1C-CC0C2E5CC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BB4B8B4-DEE2-5B43-916C-519D7B8ED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55" name="Picture 5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96DB915-A0B0-2F4D-8544-DAF648AAEE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pic>
        <p:nvPicPr>
          <p:cNvPr id="56" name="Picture Placeholder 43">
            <a:extLst>
              <a:ext uri="{FF2B5EF4-FFF2-40B4-BE49-F238E27FC236}">
                <a16:creationId xmlns:a16="http://schemas.microsoft.com/office/drawing/2014/main" id="{FF666A9C-9FC3-2447-A50E-0B5AD121157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pic>
        <p:nvPicPr>
          <p:cNvPr id="57" name="Picture 5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40CE3AF4-900C-804A-B60C-BFE7A58778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B39AA189-03DA-9242-83EF-676688FB831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382A8C61-C745-DE4C-B3B7-8A96A7FC21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162325B4-239F-A142-8E7A-22039C50A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1" name="Picture Placeholder 3">
            <a:extLst>
              <a:ext uri="{FF2B5EF4-FFF2-40B4-BE49-F238E27FC236}">
                <a16:creationId xmlns:a16="http://schemas.microsoft.com/office/drawing/2014/main" id="{F0F82607-B549-C740-91CC-128D161F65F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2" name="Picture Placeholder 3">
            <a:extLst>
              <a:ext uri="{FF2B5EF4-FFF2-40B4-BE49-F238E27FC236}">
                <a16:creationId xmlns:a16="http://schemas.microsoft.com/office/drawing/2014/main" id="{88EA48C6-5A0D-3C42-9036-29758D6CE9F3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32D0C587-9F22-F743-895D-114D342DF8CF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4835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19">
            <a:extLst>
              <a:ext uri="{FF2B5EF4-FFF2-40B4-BE49-F238E27FC236}">
                <a16:creationId xmlns:a16="http://schemas.microsoft.com/office/drawing/2014/main" id="{C1CC2912-BC08-2242-B79A-CDAA8EB78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F400CCF-8E9D-694D-AE0C-BB62FBAD9E75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4" name="Picture Placeholder 15">
            <a:extLst>
              <a:ext uri="{FF2B5EF4-FFF2-40B4-BE49-F238E27FC236}">
                <a16:creationId xmlns:a16="http://schemas.microsoft.com/office/drawing/2014/main" id="{7ED23D17-5D24-CD40-A527-2576BB49E8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68BA81E-7810-744D-84FB-39FDB50BCFE9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6" name="Picture Placeholder 11">
            <a:extLst>
              <a:ext uri="{FF2B5EF4-FFF2-40B4-BE49-F238E27FC236}">
                <a16:creationId xmlns:a16="http://schemas.microsoft.com/office/drawing/2014/main" id="{7FC0F9B9-6DCC-FF43-A137-F5C76E539C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B5E86E3-A626-8440-970A-D2D32C29EC30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DD7D525-35C6-2445-8C6F-37AA47A125F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8058AFA0-5538-9B45-B1E9-45A6ADE0DB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70B4DD9F-98A3-1344-B756-CC35847A7B8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670B0FA1-84B0-9A43-B07D-DEC9DCA544F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2" name="Picture Placeholder 3">
            <a:extLst>
              <a:ext uri="{FF2B5EF4-FFF2-40B4-BE49-F238E27FC236}">
                <a16:creationId xmlns:a16="http://schemas.microsoft.com/office/drawing/2014/main" id="{B8407CE8-1BEA-C644-8AFD-4E1A9B46B95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28988544-8973-4948-9B98-72039E5397F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lang="en-US" sz="2400" dirty="0">
                <a:solidFill>
                  <a:schemeClr val="tx1"/>
                </a:solidFill>
              </a:defRPr>
            </a:lvl1pPr>
            <a:lvl2pPr>
              <a:defRPr lang="en-US" sz="2133" dirty="0" smtClean="0">
                <a:solidFill>
                  <a:schemeClr val="tx1"/>
                </a:solidFill>
              </a:defRPr>
            </a:lvl2pPr>
            <a:lvl3pPr>
              <a:defRPr lang="en-US" sz="2133" dirty="0" smtClean="0">
                <a:solidFill>
                  <a:schemeClr val="tx1"/>
                </a:solidFill>
              </a:defRPr>
            </a:lvl3pPr>
            <a:lvl4pPr>
              <a:defRPr lang="en-US" sz="2133" dirty="0" smtClean="0">
                <a:solidFill>
                  <a:schemeClr val="tx1"/>
                </a:solidFill>
              </a:defRPr>
            </a:lvl4pPr>
            <a:lvl5pPr>
              <a:defRPr lang="en-US" sz="2133" dirty="0" smtClean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9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ITH 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E744D7-8C8D-CF42-B94C-88DF2CD0E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0" r="3076" b="1105"/>
          <a:stretch/>
        </p:blipFill>
        <p:spPr>
          <a:xfrm>
            <a:off x="2410383" y="3655503"/>
            <a:ext cx="4607724" cy="3208535"/>
          </a:xfrm>
          <a:prstGeom prst="rect">
            <a:avLst/>
          </a:prstGeom>
        </p:spPr>
      </p:pic>
      <p:pic>
        <p:nvPicPr>
          <p:cNvPr id="10" name="Picture Placeholder 42">
            <a:extLst>
              <a:ext uri="{FF2B5EF4-FFF2-40B4-BE49-F238E27FC236}">
                <a16:creationId xmlns:a16="http://schemas.microsoft.com/office/drawing/2014/main" id="{525484B2-94CF-D846-9569-729224AE9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0" b="-1"/>
          <a:stretch/>
        </p:blipFill>
        <p:spPr>
          <a:xfrm>
            <a:off x="0" y="0"/>
            <a:ext cx="3732765" cy="2508267"/>
          </a:xfrm>
          <a:prstGeom prst="rect">
            <a:avLst/>
          </a:prstGeom>
        </p:spPr>
      </p:pic>
      <p:pic>
        <p:nvPicPr>
          <p:cNvPr id="11" name="Picture Placeholder 44">
            <a:extLst>
              <a:ext uri="{FF2B5EF4-FFF2-40B4-BE49-F238E27FC236}">
                <a16:creationId xmlns:a16="http://schemas.microsoft.com/office/drawing/2014/main" id="{71CDAC28-1EF5-0843-92AE-E748F6728E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0" b="-1"/>
          <a:stretch/>
        </p:blipFill>
        <p:spPr>
          <a:xfrm>
            <a:off x="3815090" y="0"/>
            <a:ext cx="2975647" cy="2508267"/>
          </a:xfrm>
          <a:prstGeom prst="rect">
            <a:avLst/>
          </a:prstGeom>
        </p:spPr>
      </p:pic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DF201D75-4B45-3C48-97C0-53A8BE0BBA5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3152" y="3872"/>
            <a:ext cx="3735917" cy="2508267"/>
          </a:xfrm>
          <a:prstGeom prst="rect">
            <a:avLst/>
          </a:prstGeom>
          <a:noFill/>
        </p:spPr>
        <p:txBody>
          <a:bodyPr lIns="1097280" rIns="109728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7EE155F5-287D-EC47-B09E-130702595B9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14157" y="0"/>
            <a:ext cx="2976579" cy="2508267"/>
          </a:xfrm>
          <a:prstGeom prst="rect">
            <a:avLst/>
          </a:prstGeom>
          <a:noFill/>
        </p:spPr>
        <p:txBody>
          <a:bodyPr vert="horz" lIns="640080" tIns="91440" rIns="6400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7A9A566D-C952-FC46-9BD6-42DB36E963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410383" y="3655503"/>
            <a:ext cx="4613559" cy="3208535"/>
          </a:xfrm>
          <a:prstGeom prst="rect">
            <a:avLst/>
          </a:prstGeom>
          <a:noFill/>
        </p:spPr>
        <p:txBody>
          <a:bodyPr vert="horz" lIns="1280160" tIns="45720" rIns="128016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49">
            <a:extLst>
              <a:ext uri="{FF2B5EF4-FFF2-40B4-BE49-F238E27FC236}">
                <a16:creationId xmlns:a16="http://schemas.microsoft.com/office/drawing/2014/main" id="{51D1F74A-B696-8242-9A3D-D1F6A06432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3"/>
          <a:stretch/>
        </p:blipFill>
        <p:spPr>
          <a:xfrm>
            <a:off x="6869912" y="-3248"/>
            <a:ext cx="5322089" cy="2510773"/>
          </a:xfrm>
          <a:prstGeom prst="rect">
            <a:avLst/>
          </a:prstGeom>
        </p:spPr>
      </p:pic>
      <p:pic>
        <p:nvPicPr>
          <p:cNvPr id="16" name="Picture Placeholder 59">
            <a:extLst>
              <a:ext uri="{FF2B5EF4-FFF2-40B4-BE49-F238E27FC236}">
                <a16:creationId xmlns:a16="http://schemas.microsoft.com/office/drawing/2014/main" id="{E28BF39A-5D8B-7443-A8AB-004F52FE366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111584" y="3649466"/>
            <a:ext cx="5080179" cy="3208535"/>
          </a:xfrm>
          <a:prstGeom prst="rect">
            <a:avLst/>
          </a:prstGeom>
        </p:spPr>
      </p:pic>
      <p:pic>
        <p:nvPicPr>
          <p:cNvPr id="14" name="Picture Placeholder 51">
            <a:extLst>
              <a:ext uri="{FF2B5EF4-FFF2-40B4-BE49-F238E27FC236}">
                <a16:creationId xmlns:a16="http://schemas.microsoft.com/office/drawing/2014/main" id="{DA0EE50A-30C4-7B4E-BF1E-98711CB9483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63" y="3649466"/>
            <a:ext cx="2315019" cy="32085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AA0FBA-9125-5A41-B907-C88B86C045F8}"/>
              </a:ext>
            </a:extLst>
          </p:cNvPr>
          <p:cNvSpPr/>
          <p:nvPr/>
        </p:nvSpPr>
        <p:spPr>
          <a:xfrm>
            <a:off x="0" y="2587857"/>
            <a:ext cx="12192000" cy="98284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FCA73420-18DD-FF4F-8245-F1064F8DAD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063" y="3649466"/>
            <a:ext cx="2317145" cy="3208535"/>
          </a:xfrm>
          <a:prstGeom prst="rect">
            <a:avLst/>
          </a:prstGeom>
          <a:noFill/>
        </p:spPr>
        <p:txBody>
          <a:bodyPr lIns="457200" rIns="45720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A0BE0697-0B7E-1F4C-A69C-9C16C31A88A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11585" y="3649466"/>
            <a:ext cx="5080652" cy="3208535"/>
          </a:xfrm>
          <a:prstGeom prst="rect">
            <a:avLst/>
          </a:prstGeom>
          <a:noFill/>
        </p:spPr>
        <p:txBody>
          <a:bodyPr vert="horz" lIns="1463040" tIns="0" rIns="146304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7A932BA-8203-CE40-9225-5F72B213BE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31" y="2737104"/>
            <a:ext cx="11520739" cy="68435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B1EDA2-4030-0D42-9AF5-D5D50216965F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D3FE7116-7830-2D44-8CA0-3C3CF79419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69912" y="3872"/>
            <a:ext cx="5322089" cy="2508267"/>
          </a:xfrm>
          <a:prstGeom prst="rect">
            <a:avLst/>
          </a:prstGeom>
          <a:noFill/>
        </p:spPr>
        <p:txBody>
          <a:bodyPr vert="horz" lIns="1554480" tIns="0" rIns="15544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893591C8-6832-F846-8E75-8F1E8C660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2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NTENT WITH 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27">
            <a:extLst>
              <a:ext uri="{FF2B5EF4-FFF2-40B4-BE49-F238E27FC236}">
                <a16:creationId xmlns:a16="http://schemas.microsoft.com/office/drawing/2014/main" id="{4E95861F-A4D7-7F42-92D5-7E95E1C8F2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73303" y="4560341"/>
            <a:ext cx="2969159" cy="2297660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67D338AE-A10E-EE4D-A4B0-35F05194931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471523" y="4560341"/>
            <a:ext cx="2970939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62">
            <a:extLst>
              <a:ext uri="{FF2B5EF4-FFF2-40B4-BE49-F238E27FC236}">
                <a16:creationId xmlns:a16="http://schemas.microsoft.com/office/drawing/2014/main" id="{920F07E6-BC96-0146-A4E7-2B6DF0B084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71405" y="261"/>
            <a:ext cx="3520596" cy="1985976"/>
          </a:xfrm>
          <a:prstGeom prst="rect">
            <a:avLst/>
          </a:prstGeom>
        </p:spPr>
      </p:pic>
      <p:pic>
        <p:nvPicPr>
          <p:cNvPr id="15" name="Picture Placeholder 15">
            <a:extLst>
              <a:ext uri="{FF2B5EF4-FFF2-40B4-BE49-F238E27FC236}">
                <a16:creationId xmlns:a16="http://schemas.microsoft.com/office/drawing/2014/main" id="{8B483E4B-AECA-3F49-A2BF-26EA791F8F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73303" y="2081841"/>
            <a:ext cx="3481647" cy="2380892"/>
          </a:xfrm>
          <a:prstGeom prst="rect">
            <a:avLst/>
          </a:prstGeom>
        </p:spPr>
      </p:pic>
      <p:pic>
        <p:nvPicPr>
          <p:cNvPr id="16" name="Picture Placeholder 56">
            <a:extLst>
              <a:ext uri="{FF2B5EF4-FFF2-40B4-BE49-F238E27FC236}">
                <a16:creationId xmlns:a16="http://schemas.microsoft.com/office/drawing/2014/main" id="{AD2873C4-F784-A444-9BC0-20F4FEFEF75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067744" y="2081841"/>
            <a:ext cx="3121739" cy="2380892"/>
          </a:xfrm>
          <a:prstGeom prst="rect">
            <a:avLst/>
          </a:prstGeom>
        </p:spPr>
      </p:pic>
      <p:pic>
        <p:nvPicPr>
          <p:cNvPr id="18" name="Picture Placeholder 53">
            <a:extLst>
              <a:ext uri="{FF2B5EF4-FFF2-40B4-BE49-F238E27FC236}">
                <a16:creationId xmlns:a16="http://schemas.microsoft.com/office/drawing/2014/main" id="{91675910-5380-4243-88AD-9E1DBA617E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72414" y="1169"/>
            <a:ext cx="3089733" cy="1984164"/>
          </a:xfrm>
          <a:prstGeom prst="rect">
            <a:avLst/>
          </a:prstGeom>
        </p:spPr>
      </p:pic>
      <p:pic>
        <p:nvPicPr>
          <p:cNvPr id="19" name="Picture Placeholder 58">
            <a:extLst>
              <a:ext uri="{FF2B5EF4-FFF2-40B4-BE49-F238E27FC236}">
                <a16:creationId xmlns:a16="http://schemas.microsoft.com/office/drawing/2014/main" id="{50511821-0395-444F-818B-B0A1957E427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562445" y="4560341"/>
            <a:ext cx="3629257" cy="22976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2F1674-7D59-A04F-BCA3-D1F154AC7B57}"/>
              </a:ext>
            </a:extLst>
          </p:cNvPr>
          <p:cNvSpPr/>
          <p:nvPr/>
        </p:nvSpPr>
        <p:spPr>
          <a:xfrm>
            <a:off x="0" y="0"/>
            <a:ext cx="5363027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B97B83D-9279-6249-A88C-B3E5835DA60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671405" y="-1"/>
            <a:ext cx="3520596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2E58AC93-20E1-7A44-B15C-54C277AE86B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471523" y="2081841"/>
            <a:ext cx="3483427" cy="2380748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7EA2B16C-99B5-8247-A6CB-5E6CD16D980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065227" y="2081841"/>
            <a:ext cx="3126773" cy="2380892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7411B55D-F8F1-EE4A-B363-41D52847C93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5472414" y="-1"/>
            <a:ext cx="3089733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E2776DAF-3DAD-2B41-AE2A-0D3BD1217E59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562445" y="4560341"/>
            <a:ext cx="3629852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B65837-C537-E54F-B793-18EBB234E0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5" y="2152659"/>
            <a:ext cx="4771199" cy="1276341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ABF2F7-AC8A-C142-96DE-D013D17E3AD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83395" y="3429001"/>
            <a:ext cx="4771701" cy="131021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404AE2-82B6-764F-BA03-10569CFA6E15}"/>
              </a:ext>
            </a:extLst>
          </p:cNvPr>
          <p:cNvSpPr/>
          <p:nvPr/>
        </p:nvSpPr>
        <p:spPr>
          <a:xfrm>
            <a:off x="5397324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55B479DB-749D-FA40-87A0-FD9A3AE06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3EEAA65-85F7-CB4D-973B-D597BEF932E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7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68" y="1"/>
            <a:ext cx="12187864" cy="6881855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6C0D46A-FF4F-F44B-97EC-1F65E8FAA1B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-1" y="0"/>
            <a:ext cx="12192001" cy="6881853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-1" y="0"/>
            <a:ext cx="8914151" cy="6881853"/>
          </a:xfrm>
          <a:prstGeom prst="rect">
            <a:avLst/>
          </a:prstGeom>
          <a:gradFill>
            <a:gsLst>
              <a:gs pos="0">
                <a:srgbClr val="000021">
                  <a:alpha val="22000"/>
                </a:srgbClr>
              </a:gs>
              <a:gs pos="30000">
                <a:srgbClr val="000029">
                  <a:alpha val="31765"/>
                </a:srgbClr>
              </a:gs>
              <a:gs pos="94000">
                <a:srgbClr val="000006">
                  <a:alpha val="0"/>
                </a:srgbClr>
              </a:gs>
              <a:gs pos="8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7" y="5024205"/>
            <a:ext cx="4584559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0" y="4243074"/>
            <a:ext cx="4598425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4670265" cy="9729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587AC4-D2B3-6E46-946A-0A1598A9DF1D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FF4516F-7E2F-9146-99E8-85581F25D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D9E935-6C96-2E40-AB69-333E4FD66CF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F2FAFCE8-1275-CD41-AA2B-27D5E751B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8AEB0431-1410-1E46-99A9-478A7A78FE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7170737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654" r="599"/>
          <a:stretch/>
        </p:blipFill>
        <p:spPr>
          <a:xfrm>
            <a:off x="6664" y="0"/>
            <a:ext cx="1218533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9B2337-3EE0-1643-8E16-46563C65FE8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1" y="0"/>
            <a:ext cx="4223657" cy="6858000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6" y="4646434"/>
            <a:ext cx="5555264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1" y="3865303"/>
            <a:ext cx="5555264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082669-5DFC-D24F-A61B-A16E67B49C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E4C6C89-79F5-924D-ABA0-B65743A1C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CB7010-5F35-3740-B1BD-EB4E7C05652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98388606-6202-6E49-B63F-B5F5DF0418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BFB5C9A-B671-914C-A0F0-29355FBFDC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5399354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7E97DF5-D64A-074B-BC19-985198FEE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6" r="1420" b="611"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pic>
        <p:nvPicPr>
          <p:cNvPr id="15" name="Picture 1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AA7BE32E-A7F4-7640-A94B-6A8C6951B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29" t="1" r="66596" b="-1"/>
          <a:stretch/>
        </p:blipFill>
        <p:spPr>
          <a:xfrm>
            <a:off x="1" y="-1"/>
            <a:ext cx="2763251" cy="685800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F02EFB-289E-7642-8DAC-165C9DE11D8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AFFE582-C223-B348-A577-615CF55697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0E5358A2-E924-314E-A65D-9C8B987C2A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07847B-254E-6B4F-86E9-078342B266F0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31" name="Picture 30" descr="A close up of a sign&#10;&#10;Description automatically generated">
              <a:extLst>
                <a:ext uri="{FF2B5EF4-FFF2-40B4-BE49-F238E27FC236}">
                  <a16:creationId xmlns:a16="http://schemas.microsoft.com/office/drawing/2014/main" id="{7E565A62-A12C-7340-8D60-E44FB1E20F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43FE7547-9987-0A4C-8FDF-FE14E48007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5" name="Picture 3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4DE2FD7-EC0D-484A-AE3F-B2A4EFA49E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161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8469342F-1A79-134C-8801-08A37CF3A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02" t="36269" r="-1" b="3628"/>
          <a:stretch/>
        </p:blipFill>
        <p:spPr>
          <a:xfrm>
            <a:off x="0" y="-1"/>
            <a:ext cx="8130496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B52285-243B-6342-819B-33E36580B45E}"/>
              </a:ext>
            </a:extLst>
          </p:cNvPr>
          <p:cNvSpPr/>
          <p:nvPr/>
        </p:nvSpPr>
        <p:spPr>
          <a:xfrm rot="16200000">
            <a:off x="2783239" y="-649067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6E87B0-E7C3-5341-B422-DA3DBE330E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74291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4221092-4856-1C47-9579-85175845D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0" y="3972048"/>
            <a:ext cx="7474576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F1D611C-D51B-6046-AA23-8E02135F44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82761" y="-1"/>
            <a:ext cx="4209057" cy="685800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03B6C7C-9424-6946-AC2B-0B596FEFFBB9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06A0DB2B-F49F-1B41-94B9-069E4C7BFF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7DC04133-4B73-9247-BE6C-8FBF9807CF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3660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40D02AD-857A-E546-92E5-BEEC2E0AF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8468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FE5FD23-F866-2047-982E-CBFDD51EC5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84" y="0"/>
            <a:ext cx="1218642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E99D37-7C2D-2444-94FB-B37BD01E00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A33CC34-6B8A-DA4F-9623-4C5D8D409B8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0C2C2C52-AC0B-5A4D-BC8A-933D5187FB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CD8C690-C9BF-B84B-89BD-88CB3B5FA2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2946313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8ECE4B3-5DA4-F849-902C-D5DBD06016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" t="492" r="538" b="49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646557" y="-646555"/>
            <a:ext cx="6857999" cy="8151109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49C32-3944-AA4B-9E2F-FA75C6C795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1" t="-1" r="1175" b="3269"/>
          <a:stretch/>
        </p:blipFill>
        <p:spPr>
          <a:xfrm>
            <a:off x="0" y="3858291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E4FB52-464C-294E-A14A-24F6F8BC1F8B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F149873F-A028-4A45-91CB-D2F8EE00AD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32D6D5A-8AB3-F24F-812A-BDED756726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742564-4AC1-2448-89E3-FD75621F5FF2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05E8185-AA26-9747-932F-5192EBC798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BB0A4A09-5FC2-554D-9413-5399975913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2652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ABA9452-2949-9446-AC88-CB92BEB99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" t="1017" b="1017"/>
          <a:stretch/>
        </p:blipFill>
        <p:spPr>
          <a:xfrm>
            <a:off x="2641600" y="0"/>
            <a:ext cx="9546323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F6BF96D-11A4-484A-B39D-7C6AFB8C6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0" r="60791"/>
          <a:stretch/>
        </p:blipFill>
        <p:spPr>
          <a:xfrm>
            <a:off x="1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5AE539-24A4-DF45-9606-B98B83EF179B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3AE515F-E6B5-A84C-8D2C-20BDEA6945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  <a:prstGeom prst="rect">
            <a:avLst/>
          </a:prstGeo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EFFB526C-85FA-984C-A331-ACAEF16C6A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C0DFDD2-DA67-CD42-BE48-33FDA41D5FF4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5ECDD8E-4E7A-4549-9B1A-7C48900AE1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64CC1EE-E249-7A4B-9AA7-68C99E4274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C074CA-5360-C24B-9833-CBDB6223A5F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714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E04F1D-8242-DA49-BAFE-EA8D7C88BD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0"/>
            <a:ext cx="947946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CD7699-D227-674B-A0FB-ABE9AB3CB811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A47610-50C7-9447-9477-227C1DFB36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9" r="1170"/>
          <a:stretch/>
        </p:blipFill>
        <p:spPr>
          <a:xfrm>
            <a:off x="7990375" y="0"/>
            <a:ext cx="4201623" cy="68580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6EC793FD-6A19-9448-9E2D-690E87D92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  <a:prstGeom prst="rect">
            <a:avLst/>
          </a:prstGeo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0F7779C-31C9-B14B-893D-2E2E6B1B3E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7E3344-6145-8B4C-8425-F307D87001A6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F3404E46-B209-7841-B9CD-568FC50C3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E3490339-188D-1F4D-B880-0682147BE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8462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sitting, holding, hand&#10;&#10;Description automatically generated">
            <a:extLst>
              <a:ext uri="{FF2B5EF4-FFF2-40B4-BE49-F238E27FC236}">
                <a16:creationId xmlns:a16="http://schemas.microsoft.com/office/drawing/2014/main" id="{A63BF675-C25F-F34B-9C98-8414B478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0800000" flipH="1" flipV="1">
            <a:off x="0" y="2060"/>
            <a:ext cx="12192000" cy="68538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  <a:prstGeom prst="rect">
            <a:avLst/>
          </a:prstGeo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6C4BEC19-A2BE-4340-9E25-E87CB1B911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5B82A02-5908-8C47-91C9-6A19E6F2740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F607902-A4F4-A74D-91B0-155840AD3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3CD08B4A-DA5C-D64E-B301-8E1DDA566D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9486985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F4EE8CF-2E0D-2C41-BBE4-D2BA756DEC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" t="638" r="812" b="84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8F9F64-97EA-7B45-9264-921033DB89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0" t="1" r="799" b="1878"/>
          <a:stretch/>
        </p:blipFill>
        <p:spPr>
          <a:xfrm>
            <a:off x="-1" y="3858291"/>
            <a:ext cx="7082991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C513E27-43E7-454F-A802-0F7550E73259}"/>
              </a:ext>
            </a:extLst>
          </p:cNvPr>
          <p:cNvSpPr/>
          <p:nvPr/>
        </p:nvSpPr>
        <p:spPr>
          <a:xfrm rot="16200000">
            <a:off x="269741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AD955237-C6A5-C346-A2BD-69702C93AF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2834FDC-A1E0-CA4D-9B19-4FBD56606D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  <a:prstGeom prst="rect">
            <a:avLst/>
          </a:prstGeo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75F30AC-509B-FD43-A4F2-1FA5B572B9B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CFDB2E0E-0DAC-DC46-9724-DBC2F06B15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B508427F-CE42-FD4F-9A7F-DF12CFB5A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03609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FB3821-C7F5-C140-B553-BF5C000A57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6" t="369"/>
          <a:stretch/>
        </p:blipFill>
        <p:spPr>
          <a:xfrm>
            <a:off x="2747434" y="0"/>
            <a:ext cx="9440333" cy="6858000"/>
          </a:xfrm>
          <a:prstGeom prst="rect">
            <a:avLst/>
          </a:prstGeom>
        </p:spPr>
      </p:pic>
      <p:pic>
        <p:nvPicPr>
          <p:cNvPr id="5" name="Picture 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1B9092B-B1B0-4D40-804A-96B26B6B9E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934"/>
          <a:stretch/>
        </p:blipFill>
        <p:spPr>
          <a:xfrm>
            <a:off x="0" y="0"/>
            <a:ext cx="2927235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5D713C5-8038-3E46-A862-1CF418813E6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B43CBA8-2583-234C-8E10-6B4BF16FF0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4E7F766-50E7-DA47-BD4C-DCB2E8BA65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72B6B3-BBC7-524F-B73F-81CABB5D900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7FE2E475-A56D-814B-B3A7-695220805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F1E9D7CE-0090-3C4C-82CC-2ED1630C2B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C9384D6-0AEC-A343-9EF9-914FD2AA657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371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4B98A07-C311-B04F-B642-83ECA42C3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5" r="1135"/>
          <a:stretch/>
        </p:blipFill>
        <p:spPr>
          <a:xfrm>
            <a:off x="7857705" y="506"/>
            <a:ext cx="4334295" cy="6856989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6BD58E3-44A5-3C44-99A9-DA45B1F173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694"/>
            <a:ext cx="7970913" cy="685661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BE8241D-4594-694A-8843-B599D7CD5C0E}"/>
              </a:ext>
            </a:extLst>
          </p:cNvPr>
          <p:cNvSpPr/>
          <p:nvPr/>
        </p:nvSpPr>
        <p:spPr>
          <a:xfrm>
            <a:off x="0" y="2175409"/>
            <a:ext cx="7970912" cy="250380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6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D34C67C-0ABC-764E-8BDF-403FE9A0C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239955E-F1CF-6642-9EE2-469C4C891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26C289-4D6D-C14C-9E73-E4AB7540E90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9ABD9A75-E9A1-FC42-8F53-6DB82AC53C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99136DD-2321-EF46-B63E-D45E9BF8FE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648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47B81AA6-5C07-024A-B778-872EA380E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" t="1127" r="740"/>
          <a:stretch/>
        </p:blipFill>
        <p:spPr>
          <a:xfrm>
            <a:off x="0" y="-6096"/>
            <a:ext cx="12192000" cy="68640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1F9036-983F-7549-AC79-26E9E3AC0F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8D8E13-2CAC-DD4B-AFC4-0702D9F1C5E1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B76A5D-141B-0842-B835-25D23FCF15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28E4A1-A0BA-E04D-9725-FD3EEFC5D47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43D3134A-EDF9-AA44-9116-86F0F031EE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EDF8A6A7-5FEB-DF40-A7A4-141754C986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7598245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60F49FF-F92B-CF4B-9CAD-C06CBDD30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" t="835" r="368" b="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0591B3-12D1-4E48-B5EA-F5749A8A72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850582"/>
            <a:ext cx="7071911" cy="168206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3B7F14-25B8-7F48-929B-ED22C68CAC80}"/>
              </a:ext>
            </a:extLst>
          </p:cNvPr>
          <p:cNvSpPr/>
          <p:nvPr/>
        </p:nvSpPr>
        <p:spPr>
          <a:xfrm rot="16200000">
            <a:off x="2698780" y="1159517"/>
            <a:ext cx="167435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6D85B695-EE81-CA4E-9127-0239DD1AF2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6433F3-46AC-9142-91F3-0DDEFA123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E68647-B917-8A43-B6FB-E4FA23000EC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57F13B4E-4191-4242-BBB8-4B871E369B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32D339BB-8641-F44A-8CD6-C89C4D5225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6664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FBDD9F9-47A7-2F4D-9FB4-D35E03D97B8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40"/>
            <a:ext cx="11425209" cy="4527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3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4103146-0ED8-B043-B2AD-C9BAFBB70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0236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DD9A1-ACAA-484B-9FCF-329540B1C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" t="632" r="943" b="1456"/>
          <a:stretch/>
        </p:blipFill>
        <p:spPr>
          <a:xfrm>
            <a:off x="2700761" y="-15603"/>
            <a:ext cx="9491239" cy="68736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C3913F3-51D8-BE4A-A8E5-CA54FA3BBA88}"/>
              </a:ext>
            </a:extLst>
          </p:cNvPr>
          <p:cNvSpPr/>
          <p:nvPr/>
        </p:nvSpPr>
        <p:spPr>
          <a:xfrm>
            <a:off x="2763252" y="0"/>
            <a:ext cx="9209337" cy="6858000"/>
          </a:xfrm>
          <a:prstGeom prst="rect">
            <a:avLst/>
          </a:prstGeom>
          <a:gradFill>
            <a:gsLst>
              <a:gs pos="34000">
                <a:schemeClr val="tx1">
                  <a:alpha val="18000"/>
                  <a:lumMod val="87000"/>
                </a:schemeClr>
              </a:gs>
              <a:gs pos="56000">
                <a:schemeClr val="bg1">
                  <a:alpha val="0"/>
                  <a:lumMod val="52000"/>
                  <a:lumOff val="48000"/>
                </a:schemeClr>
              </a:gs>
            </a:gsLst>
            <a:lin ang="3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63251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516E8-214B-9547-9951-10BE8A606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24" t="388" r="9108" b="452"/>
          <a:stretch/>
        </p:blipFill>
        <p:spPr>
          <a:xfrm>
            <a:off x="0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6DD800-756F-D34F-9E10-8A7D15863EB5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BB80F3-0158-3343-9F59-79905DC60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F5C400DA-8D75-7E48-8CAB-5D30E8E70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52F28F-3220-EE4E-BE85-8150E0598A1F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5A039134-FE78-DE46-AEA0-7FC8E217AE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D3449C7-F677-9141-AA7E-C21D4D1B3C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1" name="Picture 3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7F7B885-CE7E-924E-8B3E-3ABEDC5A92E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9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DAFAF5D-CDB1-A544-8751-719D1BF6D3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60" y="0"/>
            <a:ext cx="8304355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5F1266-E355-124D-9E12-53DECCDF2A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" t="-1" b="378"/>
          <a:stretch/>
        </p:blipFill>
        <p:spPr>
          <a:xfrm>
            <a:off x="7982584" y="0"/>
            <a:ext cx="4209417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6E42490-4EAF-0F4D-B1C4-8CDFACCC2E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B0857EE-2952-F74A-AB8C-E727CAA437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3C27FB-7571-2C43-BE98-4A478BA1AC4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24EEDFE-2871-BC47-8785-5A3A37020B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700879FF-92D5-2240-9FC0-AAE3C1BFE4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020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7A53AE-C40D-DC47-B687-7A09C4D60F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" t="595" r="537" b="5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99D566-C897-AF42-A1EE-C45EB317786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692F4C-66BB-6649-8C2C-C8B4A1633A03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37581A4-48CD-EC41-BE7E-02EBA334E7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731C6F-B8D5-DA4E-BD03-69BB2E7D9AA1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044D554D-4BB2-2845-8E43-BC7565E3B2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C38D4122-43FD-B941-94FB-A611D4BCE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8236904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693140-4E96-CA43-B4DD-89C6758A92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338"/>
            <a:ext cx="12192000" cy="68553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82C4F3-C10A-5547-A00E-B76DB7E8D2C7}"/>
              </a:ext>
            </a:extLst>
          </p:cNvPr>
          <p:cNvSpPr/>
          <p:nvPr/>
        </p:nvSpPr>
        <p:spPr>
          <a:xfrm>
            <a:off x="-3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6997" y="-2666994"/>
            <a:ext cx="6858003" cy="12191993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430A81-67F4-0A43-B7B6-17B89582D9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58293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FD1DCC9-C2A9-0E42-B7F6-6AF1AC55CD53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5A2EFD5D-A902-8D4B-A3F7-1AAEF32EE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435467C-211F-2A43-BCC6-CEC48EF2D9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D2DBC7A-1133-E24F-BC6C-76A5B91485F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8" name="Picture 27" descr="A close up of a sign&#10;&#10;Description automatically generated">
              <a:extLst>
                <a:ext uri="{FF2B5EF4-FFF2-40B4-BE49-F238E27FC236}">
                  <a16:creationId xmlns:a16="http://schemas.microsoft.com/office/drawing/2014/main" id="{6443DEF0-3C96-CC42-849D-B3F5C61532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DAE74374-E29C-1644-9A5C-1C54E35EFA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94448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78B4277-F5CC-C74E-BA31-3779FCC32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" t="393" b="1245"/>
          <a:stretch/>
        </p:blipFill>
        <p:spPr>
          <a:xfrm>
            <a:off x="2685327" y="0"/>
            <a:ext cx="9506673" cy="6858000"/>
          </a:xfrm>
          <a:prstGeom prst="rect">
            <a:avLst/>
          </a:prstGeom>
        </p:spPr>
      </p:pic>
      <p:pic>
        <p:nvPicPr>
          <p:cNvPr id="7" name="Picture 6" descr="A close up of a green field&#10;&#10;Description automatically generated">
            <a:extLst>
              <a:ext uri="{FF2B5EF4-FFF2-40B4-BE49-F238E27FC236}">
                <a16:creationId xmlns:a16="http://schemas.microsoft.com/office/drawing/2014/main" id="{303FC04E-6E8C-4A4F-8C39-460C84A986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66812"/>
          <a:stretch/>
        </p:blipFill>
        <p:spPr>
          <a:xfrm>
            <a:off x="-1" y="0"/>
            <a:ext cx="275766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57659" y="0"/>
            <a:ext cx="943128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24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3BDAD0-8E9A-7F40-8C17-043FD40BC0C3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DC7F10-4C83-9041-96D5-D07176B06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7B1E6788-D654-8641-BE8D-32CB938A61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20B396-6F50-0B40-B619-E62DE8B0A9A5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51C60B2-4E9F-144A-B690-AEEBBC773A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7A1A39B5-4E45-A843-92E4-B6E41465E6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EE8E53-67DE-544C-9DE8-C783415F53F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149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632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green field&#10;&#10;Description automatically generated">
            <a:extLst>
              <a:ext uri="{FF2B5EF4-FFF2-40B4-BE49-F238E27FC236}">
                <a16:creationId xmlns:a16="http://schemas.microsoft.com/office/drawing/2014/main" id="{E1349319-FCBF-4D40-B3A3-A720B9717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8" t="14221" r="15976" b="714"/>
          <a:stretch/>
        </p:blipFill>
        <p:spPr>
          <a:xfrm>
            <a:off x="1" y="1"/>
            <a:ext cx="7982583" cy="687595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46F48-2838-A343-BDFA-79F262A652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2583" y="1"/>
            <a:ext cx="4209415" cy="687595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74B98C7-1FCE-FE4A-AC82-3A50636816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02D7D-4A98-424F-BA4C-B57EFFAD22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10AD78-020E-1C4F-B593-8752F74D72CB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6D669864-6085-D84D-879D-A0EE425D87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04B7D0F8-2E0A-014D-9C29-DCD74ABA66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815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green field&#10;&#10;Description automatically generated">
            <a:extLst>
              <a:ext uri="{FF2B5EF4-FFF2-40B4-BE49-F238E27FC236}">
                <a16:creationId xmlns:a16="http://schemas.microsoft.com/office/drawing/2014/main" id="{379F7B3B-D297-084F-885F-602D8FCAFA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652"/>
            <a:ext cx="12191999" cy="68566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236D82-DA6D-B641-BEBC-F0AC00B856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DCA4DE-23E5-6441-9351-1E0D12B000B4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0B514B3-3256-764E-97DF-E4F8B85494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88AD7A-426E-BA40-AB43-93301D717CE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A1050FCC-B049-1146-9323-B16744667D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82392A73-ECE5-384C-A817-C1E7BBC5F8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8458139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27EC0-66BF-8B43-BD9A-C844666513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57" y="0"/>
            <a:ext cx="1218988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7003" y="-2666998"/>
            <a:ext cx="6857997" cy="12191996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3CF23-63E9-974D-B428-279EC9AC82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" y="3874796"/>
            <a:ext cx="7071909" cy="168862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834D070-8761-D542-8935-3E4109017343}"/>
              </a:ext>
            </a:extLst>
          </p:cNvPr>
          <p:cNvSpPr/>
          <p:nvPr/>
        </p:nvSpPr>
        <p:spPr>
          <a:xfrm rot="16200000">
            <a:off x="2686335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FE5E9D5A-7427-5B48-AECA-7B9181E12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E9FE4EA-89A0-7742-A401-0253214A2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C54C80-4B09-AB47-BA67-689950D8311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CB45797-05E1-B44E-B0A3-EA08D95D73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B90B4E83-85A2-2649-B0CE-BB19C2720A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49566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2DDC9D50-4E3D-CB4C-B9B5-F228C916BF2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E00BFE1D-E62E-1E44-A213-1D0752352B3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E12B16E-1923-234A-ACB8-691381ABAE4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1BC5B3F3-6A23-0C4F-8096-4436F67C0E6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3B8D1CAC-51B0-174F-8500-2B89F106A8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A1EF5B61-2243-4A4D-BE07-ECF21856426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1F7BDB5-5936-AD42-9D55-514FDBACB7D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5A5C4FD3-2CB2-0146-90FD-691CF993287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31006F4-AC93-A848-ABFE-C2EF95EBA0F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2179E908-641A-5442-BA77-A7E44726243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40BE9F43-9B3D-4044-BC4E-7E3BA835BCC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8AFA3CEA-07A9-2846-8E33-9A40B594CFE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DFD44F2B-989D-B14F-9249-0B1CFC241B3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DBF1F09E-2235-7F48-9314-5A46F45E8A4E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19351DC-386B-8D4E-9849-D4463DC0C0DC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2C81F-0597-1843-AE5F-44DDFBBBD5B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  <a:prstGeom prst="rect">
            <a:avLst/>
          </a:prstGeo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6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DE17E5-6C5E-384F-A4D3-283BA685FD55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C10A3CB-C090-A94B-AEBC-DCD29FA1E36A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CFE109A-2FE4-4842-8676-530C4DCB9153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59DC11E-9BA7-794C-94EE-EC24C50B3041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8952BEA-2213-4949-BD9A-021C34C69C63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660454D-08C8-AB4C-8DAC-6CC644987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546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95289ED6-22CB-3841-B9A4-B6BDC3001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4" name="Picture 3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AA5C325F-4A68-544E-9FFF-FFA03FF8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E14D27-3377-554F-95D1-74791DD94F72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908FAE-22D5-EB40-B26F-79336CC1F35B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A06532-A4BA-CD4E-B533-E1BDE8537DA5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ED5B35-5E30-724B-87D0-46C006B35C03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9033DAB-530B-4845-B3C4-46C687E99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62CF837-910E-5748-B034-7862E21ED698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91532604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4">
            <a:extLst>
              <a:ext uri="{FF2B5EF4-FFF2-40B4-BE49-F238E27FC236}">
                <a16:creationId xmlns:a16="http://schemas.microsoft.com/office/drawing/2014/main" id="{95099DE8-574F-9041-8E2B-79625CE7D69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7" name="Text Placeholder 8">
            <a:extLst>
              <a:ext uri="{FF2B5EF4-FFF2-40B4-BE49-F238E27FC236}">
                <a16:creationId xmlns:a16="http://schemas.microsoft.com/office/drawing/2014/main" id="{C1CCAC30-5492-DA47-BC16-AF81DEEE08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18" name="Text Placeholder 4">
            <a:extLst>
              <a:ext uri="{FF2B5EF4-FFF2-40B4-BE49-F238E27FC236}">
                <a16:creationId xmlns:a16="http://schemas.microsoft.com/office/drawing/2014/main" id="{48B7EFB6-5D6B-2140-B682-F250745FADF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4F253BC2-F500-3148-B49B-29A1793CFA6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D85B2A18-ED79-A44D-9AFB-C32B455A48E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6C18B101-901D-774D-A6E3-D83A2A86AB7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9F42745A-769E-4A43-9851-1FFB3BC94A9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9D1AAF0F-2C2A-734B-B00F-F061AE6DE21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8D272742-9404-1A41-B499-41B229D7A9C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7282B8FA-E88E-5B41-83AA-2ED3D85AC86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ED35D191-5360-274D-8339-74CA37A4B92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A9E01E94-A714-D248-B7D1-777452121A5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9827C6E-2E5A-654F-8129-EECF7C674BF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AEEFF60B-AB80-7C4E-AE06-84447952CB7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001E0006-A93F-5D4E-B60E-1159575D155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39C5B0B-1272-1A46-9F84-72356DD13D74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265482E-CCD0-7846-B969-D7D97C615087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A984A4B3-E99F-7749-90E7-2C6E22E3CBDB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9C01CEA-6C4C-BF4A-9905-36DE0F7CCDA5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2C2A6EB-33DC-2843-AE4F-60FBEE0A4511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4CEAB0D7-EE10-3240-ACA1-CAE55C902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30" name="Picture 29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B167D74-A4B8-AA45-8E77-F9ED2F62A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EE00522D-98A5-064E-B37C-B66BA2BE6C82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vert="horz" lIns="548640" tIns="1554480" rIns="548640" bIns="45720" rtlCol="0" anchor="t">
            <a:noAutofit/>
          </a:bodyPr>
          <a:lstStyle>
            <a:lvl1pPr>
              <a:defRPr lang="en-US" sz="1067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</a:defRPr>
            </a:lvl1pPr>
          </a:lstStyle>
          <a:p>
            <a:pPr marR="0" lvl="0" algn="ctr" fontAlgn="auto">
              <a:buSzTx/>
              <a:tabLst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5066671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4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0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39.png"/><Relationship Id="rId5" Type="http://schemas.openxmlformats.org/officeDocument/2006/relationships/theme" Target="../theme/theme4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1.xml"/><Relationship Id="rId9" Type="http://schemas.microsoft.com/office/2007/relationships/hdphoto" Target="../media/hdphoto2.wdp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4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44.png"/><Relationship Id="rId5" Type="http://schemas.openxmlformats.org/officeDocument/2006/relationships/theme" Target="../theme/theme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5.xml"/><Relationship Id="rId9" Type="http://schemas.microsoft.com/office/2007/relationships/hdphoto" Target="../media/hdphoto6.wdp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8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51.jpeg"/><Relationship Id="rId5" Type="http://schemas.openxmlformats.org/officeDocument/2006/relationships/theme" Target="../theme/theme6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9.xml"/><Relationship Id="rId9" Type="http://schemas.microsoft.com/office/2007/relationships/hdphoto" Target="../media/hdphoto10.wdp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2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57.png"/><Relationship Id="rId5" Type="http://schemas.openxmlformats.org/officeDocument/2006/relationships/theme" Target="../theme/theme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3.xml"/><Relationship Id="rId9" Type="http://schemas.microsoft.com/office/2007/relationships/hdphoto" Target="../media/hdphoto14.wdp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6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65.jpeg"/><Relationship Id="rId5" Type="http://schemas.openxmlformats.org/officeDocument/2006/relationships/theme" Target="../theme/theme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7.xml"/><Relationship Id="rId9" Type="http://schemas.microsoft.com/office/2007/relationships/hdphoto" Target="../media/hdphoto18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10A9F2-A1E0-E94D-82A3-588C1C5F1A1D}"/>
              </a:ext>
            </a:extLst>
          </p:cNvPr>
          <p:cNvSpPr/>
          <p:nvPr/>
        </p:nvSpPr>
        <p:spPr>
          <a:xfrm>
            <a:off x="0" y="6267980"/>
            <a:ext cx="12192000" cy="59002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A85343-723A-3440-A14C-8D2A91DCAE98}"/>
              </a:ext>
            </a:extLst>
          </p:cNvPr>
          <p:cNvPicPr>
            <a:picLocks noChangeAspect="1"/>
          </p:cNvPicPr>
          <p:nvPr/>
        </p:nvPicPr>
        <p:blipFill>
          <a:blip r:embed="rId25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F31DDE-E6BB-EF45-952A-D0FA21CC1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51E2FDE-C943-DC49-81D4-58535D13C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 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BB477A-C9AB-4E42-BEA0-CDEC44B1817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D85B9D30-0856-2A44-8F9F-A576604A05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CDC8142B-67DB-9540-81FA-1B3130036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132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733" r:id="rId22"/>
    <p:sldLayoutId id="2147483734" r:id="rId23"/>
  </p:sldLayoutIdLst>
  <p:transition>
    <p:fade/>
  </p:transition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tx2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160863" indent="-160863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2667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 smtClean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⁃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◦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‣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DBB97A2-614B-BD46-839B-031064799D6A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DB9C8F-3113-1149-9003-8544FAC473F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9AF60A1C-96C1-9C4A-B5D8-7FAEE7022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8E7C997B-356E-884C-B228-A4F8ED4782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8212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lang="en-US" sz="2667" b="0" i="0" kern="120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◦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089B88-B6FF-EB46-BD00-8F90CF125F9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21F2199-D67B-FF4B-B21C-77A3148FF3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CF9E8360-7A19-A040-B093-CEB7431F7A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371D90C3-0694-DC41-BAB7-62E3362C2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3328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32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2667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100000"/>
        <a:buFont typeface="System Font Regular"/>
        <a:buChar char="◦"/>
        <a:tabLst/>
        <a:defRPr sz="2133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sz="1867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117407E-E03D-7F42-9AF9-9E651C32609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2"/>
          <a:stretch/>
        </p:blipFill>
        <p:spPr>
          <a:xfrm>
            <a:off x="-1" y="6267979"/>
            <a:ext cx="12191999" cy="59002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/>
              <a:t>Click to Add Title</a:t>
            </a:r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2E0ADB-35FD-7B46-A214-BC52654E7EC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82D3820C-9DF6-384C-B100-D65967606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984A0A-FF64-C44E-8A68-931060F8BD4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90C657C-DD50-0647-A9EA-EA2C251FA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A597BC-6DC9-DE48-84DD-A1B78C39F7D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D61CCC1-757B-4545-9DB2-15862F0B24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91607BA9-7A74-3F4E-8B06-EFFE068D7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3151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CD40CC-A845-3F4A-BE42-3BC45E77D4A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6267981"/>
            <a:ext cx="12192001" cy="5900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407E87-48A2-4741-BE05-4B7220DB8FF0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1DF4C4D-BF3C-764A-9A36-0AB2BB01C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03D4E6-424B-9644-9165-8985D24A76F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CD5CCC59-47A2-4347-8B1C-1FAF05AE4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BAF46A5-C3E5-9041-910E-D93765F39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DD9D6A-CB4A-3645-A68F-D742A2AECBA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4F6CDEF9-400F-F44D-903E-89A278FF45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1867901-FAC4-4B4F-841D-250274CD9F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5223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3F8E0A54-00FA-474D-8B63-5A0C5983B44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59674"/>
            <a:ext cx="12191997" cy="59832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5ECDCD-249A-BF45-8354-8498C1C971E8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5CFD7D5-0110-9747-BC20-D2233D783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B8E3DF-6BF0-EE49-A8F4-8332B72160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F1D3441-33E0-1A47-A76C-7341FBCD44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08F3BAB7-BEFC-7749-8C65-8D5090C37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9803BD48-5FDE-AC43-A6BF-0206A2118B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914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9B2BA5-96E4-444F-86F5-83B9B6AAB233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67979"/>
            <a:ext cx="12192000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13764B-55B6-2D4C-ADAF-1F8FA95B3C43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44563C5-9D53-6A4F-8CB2-9596A9EF0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D0F36F-683B-324E-806B-E3E999BB069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C66A663-A352-7A41-81C0-C73D438DBC1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627D1402-AB26-B943-82DF-010E4BE75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DD33F590-3592-B345-B9DB-BB6B1C6136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2543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5A2FBBD-990F-1B4D-B0A2-F8504047665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6267979"/>
            <a:ext cx="12192001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3072AD-A548-464D-89E9-48753E33652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12655957-7B29-6245-B2C2-012D8C74B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F709E6-BCF3-7345-8BF0-E158D5973F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748DE1C-9F93-4747-B023-F19C3936A61E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303D4F13-F673-1647-AA82-96735DF7D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98D1285-1942-6E4F-B5AD-766EC960CF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80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73.e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86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1.xlsx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9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package" Target="../embeddings/Microsoft_Excel_Worksheet.xlsx"/><Relationship Id="rId5" Type="http://schemas.openxmlformats.org/officeDocument/2006/relationships/image" Target="../media/image74.emf"/><Relationship Id="rId10" Type="http://schemas.openxmlformats.org/officeDocument/2006/relationships/package" Target="../embeddings/Microsoft_Excel_Worksheet2.xlsx"/><Relationship Id="rId4" Type="http://schemas.openxmlformats.org/officeDocument/2006/relationships/oleObject" Target="../embeddings/oleObject2.bin"/><Relationship Id="rId9" Type="http://schemas.openxmlformats.org/officeDocument/2006/relationships/image" Target="../media/image97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99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98.emf"/><Relationship Id="rId5" Type="http://schemas.openxmlformats.org/officeDocument/2006/relationships/image" Target="../media/image74.e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10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110.jpe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image" Target="../media/image123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2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6" Type="http://schemas.openxmlformats.org/officeDocument/2006/relationships/image" Target="../media/image77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5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7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77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83E0F57-89E1-4CD1-941E-530065FCE5C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83E0F57-89E1-4CD1-941E-530065FCE5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7136E90A-9756-4DAA-A5C0-5BBB46DDE1B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B49B9A8-7362-4FFB-9503-B3F42D92B70A}"/>
              </a:ext>
            </a:extLst>
          </p:cNvPr>
          <p:cNvSpPr txBox="1">
            <a:spLocks/>
          </p:cNvSpPr>
          <p:nvPr/>
        </p:nvSpPr>
        <p:spPr>
          <a:xfrm>
            <a:off x="915955" y="4904626"/>
            <a:ext cx="4465469" cy="13735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Tx/>
              <a:buNone/>
              <a:defRPr sz="4267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1pPr>
            <a:lvl2pPr marL="609585" indent="-60958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4267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2pPr>
            <a:lvl3pPr marL="1219170" indent="-60958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  <a:defRPr sz="3733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3pPr>
            <a:lvl4pPr marL="1828754" indent="-60958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  <a:defRPr sz="3200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4pPr>
            <a:lvl5pPr marL="2438339" indent="-60958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-"/>
              <a:defRPr sz="3200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5pPr>
            <a:lvl6pPr marL="1950671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sz="3733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6pPr>
            <a:lvl7pPr marL="2316422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7pPr>
            <a:lvl8pPr marL="2682173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8pPr>
            <a:lvl9pPr marL="3047924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lang="en-US" sz="3733" kern="1200" baseline="0" dirty="0" smtClean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200"/>
              </a:spcBef>
            </a:pPr>
            <a:r>
              <a:rPr lang="en-US" sz="1400" b="1" i="0" dirty="0">
                <a:solidFill>
                  <a:schemeClr val="tx1"/>
                </a:solidFill>
                <a:effectLst/>
              </a:rPr>
              <a:t>HTT SM Splice Modulator Full Team Meeting</a:t>
            </a:r>
          </a:p>
          <a:p>
            <a:pPr algn="l">
              <a:spcBef>
                <a:spcPts val="200"/>
              </a:spcBef>
            </a:pPr>
            <a:endParaRPr lang="en-US" sz="1400" b="1" i="1" dirty="0">
              <a:solidFill>
                <a:schemeClr val="tx1"/>
              </a:solidFill>
              <a:cs typeface="Arial"/>
            </a:endParaRPr>
          </a:p>
          <a:p>
            <a:pPr algn="l">
              <a:spcBef>
                <a:spcPts val="200"/>
              </a:spcBef>
            </a:pPr>
            <a:r>
              <a:rPr lang="en-US" sz="1400" b="1" i="1" dirty="0">
                <a:solidFill>
                  <a:schemeClr val="tx1"/>
                </a:solidFill>
                <a:cs typeface="Arial"/>
              </a:rPr>
              <a:t>Zhen, Dann, Catherine, Joon, Magnus, Jessica</a:t>
            </a:r>
          </a:p>
          <a:p>
            <a:pPr>
              <a:spcBef>
                <a:spcPts val="200"/>
              </a:spcBef>
            </a:pPr>
            <a:r>
              <a:rPr lang="en-US" sz="1400" b="1" i="1" dirty="0">
                <a:solidFill>
                  <a:schemeClr val="tx1"/>
                </a:solidFill>
                <a:cs typeface="Arial"/>
              </a:rPr>
              <a:t>Nov </a:t>
            </a:r>
            <a:r>
              <a:rPr lang="en-US" altLang="zh-CN" sz="1400" b="1" i="1" dirty="0">
                <a:solidFill>
                  <a:schemeClr val="tx1"/>
                </a:solidFill>
                <a:cs typeface="Arial"/>
              </a:rPr>
              <a:t>21</a:t>
            </a:r>
            <a:r>
              <a:rPr lang="en-US" sz="1400" b="1" i="1" dirty="0">
                <a:solidFill>
                  <a:schemeClr val="tx1"/>
                </a:solidFill>
                <a:cs typeface="Arial"/>
              </a:rPr>
              <a:t>, 2022</a:t>
            </a:r>
          </a:p>
          <a:p>
            <a:pPr algn="l">
              <a:spcBef>
                <a:spcPts val="200"/>
              </a:spcBef>
            </a:pPr>
            <a:endParaRPr lang="en-US" sz="1400" b="1" i="1" dirty="0">
              <a:solidFill>
                <a:schemeClr val="tx1"/>
              </a:solidFill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1C6CDA-96EF-4992-9AF2-6F15731BF403}"/>
              </a:ext>
            </a:extLst>
          </p:cNvPr>
          <p:cNvSpPr txBox="1"/>
          <p:nvPr/>
        </p:nvSpPr>
        <p:spPr>
          <a:xfrm>
            <a:off x="737825" y="2648080"/>
            <a:ext cx="10603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RNAseq Update for HTT Splicing Enhancers</a:t>
            </a:r>
          </a:p>
          <a:p>
            <a:pPr algn="ctr"/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Cross-Cells/Cross-Experiments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Off-Target Assessment</a:t>
            </a:r>
          </a:p>
        </p:txBody>
      </p:sp>
    </p:spTree>
    <p:extLst>
      <p:ext uri="{BB962C8B-B14F-4D97-AF65-F5344CB8AC3E}">
        <p14:creationId xmlns:p14="http://schemas.microsoft.com/office/powerpoint/2010/main" val="242309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9504883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(2</a:t>
            </a:r>
            <a:r>
              <a:rPr lang="en-US" sz="1600" baseline="30000" dirty="0">
                <a:solidFill>
                  <a:schemeClr val="accent5"/>
                </a:solidFill>
              </a:rPr>
              <a:t>nd</a:t>
            </a:r>
            <a:r>
              <a:rPr lang="en-US" sz="1600" dirty="0">
                <a:solidFill>
                  <a:schemeClr val="accent5"/>
                </a:solidFill>
              </a:rPr>
              <a:t>  exp raw after removal of R4)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AAE88-D027-3A7F-9620-253C53A39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14" y="1152746"/>
            <a:ext cx="5916202" cy="419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B45804-5724-3261-8881-2B83F019C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975" y="1198983"/>
            <a:ext cx="5850927" cy="414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3924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MultiQC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310540-D3EE-949D-08AC-9226660C41CC}"/>
              </a:ext>
            </a:extLst>
          </p:cNvPr>
          <p:cNvSpPr txBox="1"/>
          <p:nvPr/>
        </p:nvSpPr>
        <p:spPr>
          <a:xfrm>
            <a:off x="341745" y="5815696"/>
            <a:ext cx="7379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/Users/zgao1/Documents/RNAseq/TST11955_BACK/QC/MultiQC Report_TST11955.html </a:t>
            </a:r>
            <a:endParaRPr lang="en-US" dirty="0"/>
          </a:p>
        </p:txBody>
      </p:sp>
      <p:pic>
        <p:nvPicPr>
          <p:cNvPr id="4" name="Picture 3" descr="Chart, bar chart, surface chart&#10;&#10;Description automatically generated">
            <a:extLst>
              <a:ext uri="{FF2B5EF4-FFF2-40B4-BE49-F238E27FC236}">
                <a16:creationId xmlns:a16="http://schemas.microsoft.com/office/drawing/2014/main" id="{52E9EE64-1AB0-123F-9D9A-71F3206911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51" y="1257335"/>
            <a:ext cx="5382087" cy="4558361"/>
          </a:xfrm>
          <a:prstGeom prst="rect">
            <a:avLst/>
          </a:prstGeom>
        </p:spPr>
      </p:pic>
      <p:pic>
        <p:nvPicPr>
          <p:cNvPr id="6" name="Picture 5" descr="Chart, bar chart, histogram&#10;&#10;Description automatically generated">
            <a:extLst>
              <a:ext uri="{FF2B5EF4-FFF2-40B4-BE49-F238E27FC236}">
                <a16:creationId xmlns:a16="http://schemas.microsoft.com/office/drawing/2014/main" id="{C8CB2CFF-0EDB-BD09-90F3-C5FF36F980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362" y="1257334"/>
            <a:ext cx="3010187" cy="51988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284370-33E7-5E8A-B5D0-979A2F72AA04}"/>
              </a:ext>
            </a:extLst>
          </p:cNvPr>
          <p:cNvSpPr txBox="1"/>
          <p:nvPr/>
        </p:nvSpPr>
        <p:spPr>
          <a:xfrm>
            <a:off x="2364510" y="835943"/>
            <a:ext cx="1403013" cy="369332"/>
          </a:xfrm>
          <a:prstGeom prst="rect">
            <a:avLst/>
          </a:prstGeom>
          <a:noFill/>
          <a:ln w="19050"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Total Reads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CFE499-DE20-A1A9-8C50-7F6F2608BE20}"/>
              </a:ext>
            </a:extLst>
          </p:cNvPr>
          <p:cNvSpPr txBox="1"/>
          <p:nvPr/>
        </p:nvSpPr>
        <p:spPr>
          <a:xfrm>
            <a:off x="8109679" y="835943"/>
            <a:ext cx="3412794" cy="369332"/>
          </a:xfrm>
          <a:prstGeom prst="rect">
            <a:avLst/>
          </a:prstGeom>
          <a:noFill/>
          <a:ln w="19050"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0432FF"/>
                </a:solidFill>
                <a:effectLst/>
                <a:latin typeface="Helvetica Neue" panose="02000503000000020004" pitchFamily="2" charset="0"/>
              </a:rPr>
              <a:t>Overrepresented Sequences %</a:t>
            </a:r>
            <a:endParaRPr lang="en-US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33117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3378427-5495-189A-9DC9-20819C7C0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769" y="1296307"/>
            <a:ext cx="4546013" cy="4870938"/>
          </a:xfrm>
          <a:prstGeom prst="rect">
            <a:avLst/>
          </a:prstGeom>
        </p:spPr>
      </p:pic>
      <p:pic>
        <p:nvPicPr>
          <p:cNvPr id="6" name="Picture 5" descr="A picture containing text, stationary, screenshot&#10;&#10;Description automatically generated">
            <a:extLst>
              <a:ext uri="{FF2B5EF4-FFF2-40B4-BE49-F238E27FC236}">
                <a16:creationId xmlns:a16="http://schemas.microsoft.com/office/drawing/2014/main" id="{903ADF9F-B7C0-1976-0737-C11D84E39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97" y="1346905"/>
            <a:ext cx="4452419" cy="48203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450901-49E8-11FC-9199-AF4436EE8526}"/>
              </a:ext>
            </a:extLst>
          </p:cNvPr>
          <p:cNvSpPr txBox="1"/>
          <p:nvPr/>
        </p:nvSpPr>
        <p:spPr>
          <a:xfrm>
            <a:off x="507303" y="723321"/>
            <a:ext cx="11464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4 repeats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69A65C-4111-B527-E074-FFF496E857C7}"/>
              </a:ext>
            </a:extLst>
          </p:cNvPr>
          <p:cNvSpPr txBox="1"/>
          <p:nvPr/>
        </p:nvSpPr>
        <p:spPr>
          <a:xfrm>
            <a:off x="6836299" y="723321"/>
            <a:ext cx="2018501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3 repeats (No R4)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0557C5-450C-83AE-A293-643C0EF36ECA}"/>
              </a:ext>
            </a:extLst>
          </p:cNvPr>
          <p:cNvSpPr/>
          <p:nvPr/>
        </p:nvSpPr>
        <p:spPr>
          <a:xfrm>
            <a:off x="1747158" y="1747158"/>
            <a:ext cx="1545772" cy="87085"/>
          </a:xfrm>
          <a:prstGeom prst="rect">
            <a:avLst/>
          </a:prstGeom>
          <a:noFill/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0067A8-01B5-12DF-9C2A-EB37C66F2A8C}"/>
              </a:ext>
            </a:extLst>
          </p:cNvPr>
          <p:cNvSpPr/>
          <p:nvPr/>
        </p:nvSpPr>
        <p:spPr>
          <a:xfrm>
            <a:off x="3875315" y="1741716"/>
            <a:ext cx="1028699" cy="87085"/>
          </a:xfrm>
          <a:prstGeom prst="rect">
            <a:avLst/>
          </a:prstGeom>
          <a:noFill/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664C412-3408-F51F-2D77-3BAA52456384}"/>
              </a:ext>
            </a:extLst>
          </p:cNvPr>
          <p:cNvSpPr txBox="1">
            <a:spLocks/>
          </p:cNvSpPr>
          <p:nvPr/>
        </p:nvSpPr>
        <p:spPr>
          <a:xfrm>
            <a:off x="4233" y="-29047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chemeClr val="bg1"/>
                </a:solidFill>
              </a:rPr>
              <a:t>sashimi-plots: HTT gene in 2</a:t>
            </a:r>
            <a:r>
              <a:rPr lang="en-US" b="0" baseline="30000" dirty="0">
                <a:solidFill>
                  <a:schemeClr val="bg1"/>
                </a:solidFill>
              </a:rPr>
              <a:t>nd</a:t>
            </a:r>
            <a:r>
              <a:rPr lang="en-US" b="0" dirty="0">
                <a:solidFill>
                  <a:schemeClr val="bg1"/>
                </a:solidFill>
              </a:rPr>
              <a:t> 6152 (4 vs 3 Repeats)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6268116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8D697E35-F3E5-CA59-62F7-C19FE2073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04" y="1003396"/>
            <a:ext cx="4631069" cy="4994641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7852B4E-9E9F-D2FB-922F-2009808E41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98" b="70854"/>
          <a:stretch/>
        </p:blipFill>
        <p:spPr>
          <a:xfrm>
            <a:off x="6287982" y="852437"/>
            <a:ext cx="4661464" cy="80655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94C23B-4D18-8E4E-3EA5-409C95F5A316}"/>
              </a:ext>
            </a:extLst>
          </p:cNvPr>
          <p:cNvSpPr txBox="1">
            <a:spLocks/>
          </p:cNvSpPr>
          <p:nvPr/>
        </p:nvSpPr>
        <p:spPr>
          <a:xfrm>
            <a:off x="4233" y="-29047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chemeClr val="bg1"/>
                </a:solidFill>
              </a:rPr>
              <a:t>sashimi-plots: HTT gene in 1</a:t>
            </a:r>
            <a:r>
              <a:rPr lang="en-US" b="0" baseline="30000" dirty="0">
                <a:solidFill>
                  <a:schemeClr val="bg1"/>
                </a:solidFill>
              </a:rPr>
              <a:t>st</a:t>
            </a:r>
            <a:r>
              <a:rPr lang="en-US" b="0" dirty="0">
                <a:solidFill>
                  <a:schemeClr val="bg1"/>
                </a:solidFill>
              </a:rPr>
              <a:t> and 2</a:t>
            </a:r>
            <a:r>
              <a:rPr lang="en-US" b="0" baseline="30000" dirty="0">
                <a:solidFill>
                  <a:schemeClr val="bg1"/>
                </a:solidFill>
              </a:rPr>
              <a:t>nd</a:t>
            </a:r>
            <a:r>
              <a:rPr lang="en-US" b="0" dirty="0">
                <a:solidFill>
                  <a:schemeClr val="bg1"/>
                </a:solidFill>
              </a:rPr>
              <a:t> 6152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9A3391C-2375-851F-5288-CD6D3F61AD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04" t="76103" r="1"/>
          <a:stretch/>
        </p:blipFill>
        <p:spPr>
          <a:xfrm>
            <a:off x="6272786" y="4804490"/>
            <a:ext cx="4691857" cy="1193547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34E8A352-7B52-591C-D897-8B8FBF3D99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57" b="40052"/>
          <a:stretch/>
        </p:blipFill>
        <p:spPr>
          <a:xfrm>
            <a:off x="6333577" y="4042188"/>
            <a:ext cx="4631068" cy="693812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1B422B17-EEB0-D1AE-5B64-255489F592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" t="59807" r="110" b="24044"/>
          <a:stretch/>
        </p:blipFill>
        <p:spPr>
          <a:xfrm>
            <a:off x="6303182" y="3215306"/>
            <a:ext cx="4661464" cy="806557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B1BF1876-E2EA-F9EE-CFC8-1CFFEA898F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" b="85218"/>
          <a:stretch/>
        </p:blipFill>
        <p:spPr>
          <a:xfrm>
            <a:off x="6333577" y="1797151"/>
            <a:ext cx="4631070" cy="738327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9CF6FCA9-0167-8D45-2A49-2602987DDF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1" b="54195"/>
          <a:stretch/>
        </p:blipFill>
        <p:spPr>
          <a:xfrm>
            <a:off x="6303182" y="2476979"/>
            <a:ext cx="4661464" cy="8510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1048CAD-61E0-AE14-6958-BB045817B40A}"/>
              </a:ext>
            </a:extLst>
          </p:cNvPr>
          <p:cNvSpPr/>
          <p:nvPr/>
        </p:nvSpPr>
        <p:spPr>
          <a:xfrm>
            <a:off x="283029" y="920295"/>
            <a:ext cx="11108871" cy="75066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BD8687-C9E2-CFD8-4162-FFB6C81F5AE4}"/>
              </a:ext>
            </a:extLst>
          </p:cNvPr>
          <p:cNvSpPr/>
          <p:nvPr/>
        </p:nvSpPr>
        <p:spPr>
          <a:xfrm>
            <a:off x="283028" y="1730139"/>
            <a:ext cx="11108871" cy="750662"/>
          </a:xfrm>
          <a:prstGeom prst="rect">
            <a:avLst/>
          </a:prstGeom>
          <a:noFill/>
          <a:ln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26CB9F-11D8-8166-BDFB-F1FFA1148993}"/>
              </a:ext>
            </a:extLst>
          </p:cNvPr>
          <p:cNvSpPr/>
          <p:nvPr/>
        </p:nvSpPr>
        <p:spPr>
          <a:xfrm>
            <a:off x="303989" y="3271201"/>
            <a:ext cx="11108871" cy="75066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80A304-1DF4-5773-1D1F-E3A2F7F3FEC4}"/>
              </a:ext>
            </a:extLst>
          </p:cNvPr>
          <p:cNvSpPr/>
          <p:nvPr/>
        </p:nvSpPr>
        <p:spPr>
          <a:xfrm>
            <a:off x="303989" y="4077758"/>
            <a:ext cx="11108871" cy="750662"/>
          </a:xfrm>
          <a:prstGeom prst="rect">
            <a:avLst/>
          </a:prstGeom>
          <a:noFill/>
          <a:ln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C32FE8-6F6B-5977-0FF2-00279462FFD7}"/>
              </a:ext>
            </a:extLst>
          </p:cNvPr>
          <p:cNvSpPr txBox="1"/>
          <p:nvPr/>
        </p:nvSpPr>
        <p:spPr>
          <a:xfrm>
            <a:off x="55244" y="942273"/>
            <a:ext cx="31290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6070C2-D2C4-14F9-9698-1B5C72EC6AB4}"/>
              </a:ext>
            </a:extLst>
          </p:cNvPr>
          <p:cNvSpPr txBox="1"/>
          <p:nvPr/>
        </p:nvSpPr>
        <p:spPr>
          <a:xfrm>
            <a:off x="55244" y="1764693"/>
            <a:ext cx="31290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497EA6-4A96-9A54-1CF8-E0613CB5CA9F}"/>
              </a:ext>
            </a:extLst>
          </p:cNvPr>
          <p:cNvSpPr txBox="1"/>
          <p:nvPr/>
        </p:nvSpPr>
        <p:spPr>
          <a:xfrm>
            <a:off x="55244" y="3301462"/>
            <a:ext cx="31290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1256DD-8BCA-D9BB-C62D-7183F547AAC2}"/>
              </a:ext>
            </a:extLst>
          </p:cNvPr>
          <p:cNvSpPr txBox="1"/>
          <p:nvPr/>
        </p:nvSpPr>
        <p:spPr>
          <a:xfrm>
            <a:off x="54998" y="4136424"/>
            <a:ext cx="31290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8338346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7762930-BC9E-30F1-F50F-EDDE375D4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241" y="1122647"/>
            <a:ext cx="2931407" cy="2995782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4FE9ED7E-A986-467F-2651-D589A7E451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5" b="13592"/>
          <a:stretch/>
        </p:blipFill>
        <p:spPr>
          <a:xfrm>
            <a:off x="6825342" y="3739244"/>
            <a:ext cx="5366657" cy="2710543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AC19FD33-4BB7-0D84-B7CF-FC3B1FB771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74" y="1122647"/>
            <a:ext cx="5366657" cy="3074845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D2968F8F-F9C8-67A5-0F05-140AA938A53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91"/>
          <a:stretch/>
        </p:blipFill>
        <p:spPr>
          <a:xfrm>
            <a:off x="1387626" y="3739244"/>
            <a:ext cx="4387245" cy="26234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F5F37D-060F-37D6-1286-73D31A966A0A}"/>
              </a:ext>
            </a:extLst>
          </p:cNvPr>
          <p:cNvSpPr txBox="1"/>
          <p:nvPr/>
        </p:nvSpPr>
        <p:spPr>
          <a:xfrm>
            <a:off x="326571" y="1311729"/>
            <a:ext cx="1023037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432FF"/>
                  </a:solidFill>
                </a:ln>
              </a:rPr>
              <a:t>1</a:t>
            </a:r>
            <a:r>
              <a:rPr lang="en-US" baseline="30000" dirty="0">
                <a:ln>
                  <a:solidFill>
                    <a:srgbClr val="0432FF"/>
                  </a:solidFill>
                </a:ln>
              </a:rPr>
              <a:t>st</a:t>
            </a:r>
            <a:r>
              <a:rPr lang="en-US" dirty="0">
                <a:ln>
                  <a:solidFill>
                    <a:srgbClr val="0432FF"/>
                  </a:solidFill>
                </a:ln>
              </a:rPr>
              <a:t> iPSC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AB5FD-9F78-D101-CF9E-056B94A58C1D}"/>
              </a:ext>
            </a:extLst>
          </p:cNvPr>
          <p:cNvSpPr txBox="1"/>
          <p:nvPr/>
        </p:nvSpPr>
        <p:spPr>
          <a:xfrm>
            <a:off x="326570" y="3933763"/>
            <a:ext cx="1138453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432FF"/>
                  </a:solidFill>
                </a:ln>
              </a:rPr>
              <a:t>1</a:t>
            </a:r>
            <a:r>
              <a:rPr lang="en-US" baseline="30000" dirty="0">
                <a:ln>
                  <a:solidFill>
                    <a:srgbClr val="0432FF"/>
                  </a:solidFill>
                </a:ln>
              </a:rPr>
              <a:t>st</a:t>
            </a:r>
            <a:r>
              <a:rPr lang="en-US" dirty="0">
                <a:ln>
                  <a:solidFill>
                    <a:srgbClr val="0432FF"/>
                  </a:solidFill>
                </a:ln>
              </a:rPr>
              <a:t> NGN2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5009F6-40DE-163E-0C57-AD64F54F03C0}"/>
              </a:ext>
            </a:extLst>
          </p:cNvPr>
          <p:cNvSpPr txBox="1"/>
          <p:nvPr/>
        </p:nvSpPr>
        <p:spPr>
          <a:xfrm>
            <a:off x="6537955" y="1311729"/>
            <a:ext cx="1072730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432FF"/>
                  </a:solidFill>
                </a:ln>
              </a:rPr>
              <a:t>2</a:t>
            </a:r>
            <a:r>
              <a:rPr lang="en-US" baseline="30000" dirty="0">
                <a:ln>
                  <a:solidFill>
                    <a:srgbClr val="0432FF"/>
                  </a:solidFill>
                </a:ln>
              </a:rPr>
              <a:t>nd</a:t>
            </a:r>
            <a:r>
              <a:rPr lang="en-US" dirty="0">
                <a:ln>
                  <a:solidFill>
                    <a:srgbClr val="0432FF"/>
                  </a:solidFill>
                </a:ln>
              </a:rPr>
              <a:t> iPSC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787CC6-B65A-D172-B40C-5137DB3F5414}"/>
              </a:ext>
            </a:extLst>
          </p:cNvPr>
          <p:cNvSpPr txBox="1"/>
          <p:nvPr/>
        </p:nvSpPr>
        <p:spPr>
          <a:xfrm>
            <a:off x="6537955" y="3928326"/>
            <a:ext cx="1188146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432FF"/>
                  </a:solidFill>
                </a:ln>
              </a:rPr>
              <a:t>2</a:t>
            </a:r>
            <a:r>
              <a:rPr lang="en-US" baseline="30000" dirty="0">
                <a:ln>
                  <a:solidFill>
                    <a:srgbClr val="0432FF"/>
                  </a:solidFill>
                </a:ln>
              </a:rPr>
              <a:t>nd</a:t>
            </a:r>
            <a:r>
              <a:rPr lang="en-US" dirty="0">
                <a:ln>
                  <a:solidFill>
                    <a:srgbClr val="0432FF"/>
                  </a:solidFill>
                </a:ln>
              </a:rPr>
              <a:t> NGN2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E8A731-30DD-3ABA-BAA5-8E52C35DDCB8}"/>
              </a:ext>
            </a:extLst>
          </p:cNvPr>
          <p:cNvCxnSpPr/>
          <p:nvPr/>
        </p:nvCxnSpPr>
        <p:spPr>
          <a:xfrm flipH="1" flipV="1">
            <a:off x="5557157" y="2873829"/>
            <a:ext cx="48986" cy="3075214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BD471E-7413-B42D-5F6B-FC3DC6B6177E}"/>
              </a:ext>
            </a:extLst>
          </p:cNvPr>
          <p:cNvCxnSpPr/>
          <p:nvPr/>
        </p:nvCxnSpPr>
        <p:spPr>
          <a:xfrm flipH="1" flipV="1">
            <a:off x="10611155" y="2947183"/>
            <a:ext cx="48986" cy="3075214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10C55BEE-EDCE-E3D0-AC2B-855F6A7CAA36}"/>
              </a:ext>
            </a:extLst>
          </p:cNvPr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The numbers of DSG induced by compounds (3x)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3715145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080E7E69-24E2-715F-1358-BA0367E07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93" y="1344604"/>
            <a:ext cx="11282175" cy="48514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773793-2E6A-B3B8-A6D2-960E5B607C1A}"/>
              </a:ext>
            </a:extLst>
          </p:cNvPr>
          <p:cNvSpPr/>
          <p:nvPr/>
        </p:nvSpPr>
        <p:spPr>
          <a:xfrm>
            <a:off x="3336471" y="1285173"/>
            <a:ext cx="1518557" cy="3774842"/>
          </a:xfrm>
          <a:prstGeom prst="rect">
            <a:avLst/>
          </a:prstGeom>
          <a:noFill/>
          <a:ln w="1905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1A9BFD-A2A9-8603-E0C6-82087697F6D9}"/>
              </a:ext>
            </a:extLst>
          </p:cNvPr>
          <p:cNvSpPr/>
          <p:nvPr/>
        </p:nvSpPr>
        <p:spPr>
          <a:xfrm>
            <a:off x="1861456" y="1285173"/>
            <a:ext cx="1475015" cy="4980214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70822DD-F1D0-B97F-C707-F6C4742E85F4}"/>
              </a:ext>
            </a:extLst>
          </p:cNvPr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The details DSG induced by compounds (3x &amp; 10x)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63578-EC95-1E41-8208-BF82E9A5A5CB}"/>
              </a:ext>
            </a:extLst>
          </p:cNvPr>
          <p:cNvSpPr txBox="1"/>
          <p:nvPr/>
        </p:nvSpPr>
        <p:spPr>
          <a:xfrm>
            <a:off x="1105973" y="861571"/>
            <a:ext cx="499367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6152 1st iPSC &amp; NGN2 and 2nd iPSC &amp; NGN2</a:t>
            </a:r>
          </a:p>
        </p:txBody>
      </p:sp>
    </p:spTree>
    <p:extLst>
      <p:ext uri="{BB962C8B-B14F-4D97-AF65-F5344CB8AC3E}">
        <p14:creationId xmlns:p14="http://schemas.microsoft.com/office/powerpoint/2010/main" val="269297974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The DSG Induced </a:t>
            </a:r>
            <a:r>
              <a:rPr lang="en-US" dirty="0">
                <a:solidFill>
                  <a:srgbClr val="FFFFFF"/>
                </a:solidFill>
                <a:latin typeface="Arial Narrow" panose="020B0606020202030204" pitchFamily="34" charset="0"/>
              </a:rPr>
              <a:t>by Compounds in the 2 cell systems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CFEEFBB-CAC1-5EEB-B871-6CABC12010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2177031"/>
              </p:ext>
            </p:extLst>
          </p:nvPr>
        </p:nvGraphicFramePr>
        <p:xfrm>
          <a:off x="9832066" y="5631770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6" imgW="965200" imgH="609600" progId="Excel.Sheet.12">
                  <p:embed/>
                </p:oleObj>
              </mc:Choice>
              <mc:Fallback>
                <p:oleObj name="Worksheet" showAsIcon="1" r:id="rId6" imgW="965200" imgH="6096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832066" y="5631770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7A744C4-41FA-3298-9BD7-8E9AA162BA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37807"/>
              </p:ext>
            </p:extLst>
          </p:nvPr>
        </p:nvGraphicFramePr>
        <p:xfrm>
          <a:off x="1088342" y="823233"/>
          <a:ext cx="836499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28092400" imgH="34366200" progId="Excel.Sheet.12">
                  <p:embed/>
                </p:oleObj>
              </mc:Choice>
              <mc:Fallback>
                <p:oleObj name="Worksheet" r:id="rId8" imgW="28092400" imgH="34366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88342" y="823233"/>
                        <a:ext cx="836499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F0513F2-3793-8396-C53E-96F78D6012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0171378"/>
              </p:ext>
            </p:extLst>
          </p:nvPr>
        </p:nvGraphicFramePr>
        <p:xfrm>
          <a:off x="10985500" y="5631770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10" imgW="965200" imgH="609600" progId="Excel.Sheet.12">
                  <p:embed/>
                </p:oleObj>
              </mc:Choice>
              <mc:Fallback>
                <p:oleObj name="Worksheet" showAsIcon="1" r:id="rId10" imgW="965200" imgH="6096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985500" y="5631770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008483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The Clustering of </a:t>
            </a:r>
            <a:r>
              <a:rPr lang="en-US" dirty="0">
                <a:solidFill>
                  <a:srgbClr val="FFFFFF"/>
                </a:solidFill>
                <a:latin typeface="Arial Narrow" panose="020B0606020202030204" pitchFamily="34" charset="0"/>
              </a:rPr>
              <a:t>Compounds in the 2 cell systems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1DFEFA-DF1B-C623-79A2-1018123F33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397" y="989748"/>
            <a:ext cx="2809801" cy="52392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378404-D749-105A-5D9D-3AB2B143EE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39" y="989748"/>
            <a:ext cx="2978727" cy="48785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89B548-EDE9-51AA-9FBD-E237E0539B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281" y="989748"/>
            <a:ext cx="2809801" cy="49645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F95776-4E18-77A4-8C60-44E73D9923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913" y="989748"/>
            <a:ext cx="2629960" cy="523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1327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Exp.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1230061" y="2970216"/>
            <a:ext cx="373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exp. of 6152-3x in iPSC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CD4EA0-35EB-42FE-0A39-9591C6258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783" y="550088"/>
            <a:ext cx="2458045" cy="24580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9F75B8-30F2-BDA3-BD94-4591A3B46E18}"/>
              </a:ext>
            </a:extLst>
          </p:cNvPr>
          <p:cNvSpPr txBox="1"/>
          <p:nvPr/>
        </p:nvSpPr>
        <p:spPr>
          <a:xfrm>
            <a:off x="1275065" y="5777452"/>
            <a:ext cx="397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exp. of 6152-3x in NGN2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0C5F3C-A74C-C08F-AF84-4C793EDE23AF}"/>
              </a:ext>
            </a:extLst>
          </p:cNvPr>
          <p:cNvSpPr txBox="1"/>
          <p:nvPr/>
        </p:nvSpPr>
        <p:spPr>
          <a:xfrm>
            <a:off x="6828221" y="2970216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exp. of 6152-10x in iPSC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A807B-3F09-6079-2B9B-E029A959A591}"/>
              </a:ext>
            </a:extLst>
          </p:cNvPr>
          <p:cNvSpPr txBox="1"/>
          <p:nvPr/>
        </p:nvSpPr>
        <p:spPr>
          <a:xfrm>
            <a:off x="6928343" y="5894362"/>
            <a:ext cx="397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exp. of 6152-10x in NGN2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2207A1D-66B2-F901-4161-D61E0769A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951" y="415402"/>
            <a:ext cx="2394068" cy="23940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1348393-1D1B-3942-7E87-339BF76BDE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44" y="3284736"/>
            <a:ext cx="2458044" cy="245804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38F5BFA-1AE5-506C-F4C7-98ECA4A8AC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629" y="3500294"/>
            <a:ext cx="2549718" cy="23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50522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batch mutual support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7331502" y="2899096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6152-3x in iPSC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EF07C8-F75D-44D7-17C2-F94B6EDDC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94" y="546822"/>
            <a:ext cx="5075063" cy="558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2982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0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200"/>
              </a:spcBef>
            </a:pPr>
            <a:r>
              <a:rPr lang="en-US" sz="3600" dirty="0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Main Goals of the Current RNAseq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9A23BA16-3DB5-0ACA-B451-84B3DF0F4121}"/>
              </a:ext>
            </a:extLst>
          </p:cNvPr>
          <p:cNvSpPr txBox="1">
            <a:spLocks/>
          </p:cNvSpPr>
          <p:nvPr/>
        </p:nvSpPr>
        <p:spPr>
          <a:xfrm>
            <a:off x="126663" y="1104152"/>
            <a:ext cx="11527456" cy="4649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667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459306" indent="-158492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⁃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764098" indent="-158492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◦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marL="1066773" indent="-1481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‣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  <a:lvl6pPr marL="1950671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sz="3733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6pPr>
            <a:lvl7pPr marL="2316422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7pPr>
            <a:lvl8pPr marL="2682173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8pPr>
            <a:lvl9pPr marL="3047924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lang="en-US" sz="3733" kern="1200" baseline="0" dirty="0" smtClean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Discover the compounds have fewer off-targets and but strong on-target effects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Determine the common targets among the SM splicing enhancers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Explore potential novel splicing targets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Confirm the system difference between the different cell-systems (iPSC and NGN2) 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Seek the best procedure for cross-experiments/cross-cell-systems comparison        </a:t>
            </a:r>
          </a:p>
          <a:p>
            <a:pPr marL="0" indent="0">
              <a:spcBef>
                <a:spcPts val="200"/>
              </a:spcBef>
              <a:buClr>
                <a:srgbClr val="0432FF"/>
              </a:buClr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Make robust and cost-efficient experimental design,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QC etc.</a:t>
            </a:r>
          </a:p>
          <a:p>
            <a:pPr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Font typeface="Arial" panose="020B0604020202020204" pitchFamily="34" charset="0"/>
              <a:buAutoNum type="arabicParenR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>
              <a:spcBef>
                <a:spcPts val="200"/>
              </a:spcBef>
            </a:pPr>
            <a:r>
              <a:rPr lang="en-US" sz="2200" dirty="0">
                <a:cs typeface="Arial"/>
              </a:rPr>
              <a:t>Sep 26, 2022</a:t>
            </a:r>
          </a:p>
          <a:p>
            <a:pPr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>
              <a:spcBef>
                <a:spcPts val="200"/>
              </a:spcBef>
            </a:pPr>
            <a:r>
              <a:rPr lang="en-US" sz="2200" i="1" dirty="0">
                <a:latin typeface="Arial"/>
                <a:cs typeface="Arial"/>
              </a:rPr>
              <a:t>Zhen, Dann, Catherine, Joon, Magnus, Jessica</a:t>
            </a:r>
          </a:p>
        </p:txBody>
      </p:sp>
    </p:spTree>
    <p:extLst>
      <p:ext uri="{BB962C8B-B14F-4D97-AF65-F5344CB8AC3E}">
        <p14:creationId xmlns:p14="http://schemas.microsoft.com/office/powerpoint/2010/main" val="57296369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batch mutual support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6776735" y="2986730"/>
            <a:ext cx="398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6152-10x in iPSC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F91B5-FA23-FDDF-AE0C-CE846931C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14" y="546822"/>
            <a:ext cx="5134000" cy="561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7835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batch mutual support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7478461" y="2899096"/>
            <a:ext cx="397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6152-3x in NGN2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0B4DC7-9A78-97BC-F6C7-1890FD968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32" y="546822"/>
            <a:ext cx="5326695" cy="550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2409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batch mutual support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7478461" y="2899096"/>
            <a:ext cx="4104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6152-10x in NGN2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2B7C1-3FCA-0071-6BDE-8E0ED40BD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43" y="680720"/>
            <a:ext cx="6025243" cy="518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6456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-136071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Conclusion and Next Steps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D3DF5CE8-E35C-86FE-36E0-267767F55458}"/>
              </a:ext>
            </a:extLst>
          </p:cNvPr>
          <p:cNvSpPr txBox="1">
            <a:spLocks/>
          </p:cNvSpPr>
          <p:nvPr/>
        </p:nvSpPr>
        <p:spPr>
          <a:xfrm>
            <a:off x="248204" y="974521"/>
            <a:ext cx="11482951" cy="2667749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667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459306" indent="-158492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⁃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764098" indent="-158492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◦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marL="1066773" indent="-1481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‣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  <a:lvl6pPr marL="1950671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sz="3733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6pPr>
            <a:lvl7pPr marL="2316422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7pPr>
            <a:lvl8pPr marL="2682173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8pPr>
            <a:lvl9pPr marL="3047924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lang="en-US" sz="3733" kern="1200" baseline="0" dirty="0" smtClean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Ranked the compounds have fewer off-targets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Showed the common targets among the SM splicing enhancers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Explore potential novel splicing targets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Confirm the system difference between the different cell-systems (iPSC and NGN2) </a:t>
            </a:r>
            <a:endParaRPr lang="en-US" sz="2200" dirty="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43205B-A9CB-075D-83BD-63928EF3AB15}"/>
              </a:ext>
            </a:extLst>
          </p:cNvPr>
          <p:cNvSpPr txBox="1"/>
          <p:nvPr/>
        </p:nvSpPr>
        <p:spPr>
          <a:xfrm>
            <a:off x="248204" y="4303559"/>
            <a:ext cx="6096000" cy="1579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buClr>
                <a:srgbClr val="0432FF"/>
              </a:buClr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Next steps</a:t>
            </a:r>
          </a:p>
          <a:p>
            <a:pPr>
              <a:spcBef>
                <a:spcPts val="200"/>
              </a:spcBef>
              <a:buClr>
                <a:srgbClr val="0432FF"/>
              </a:buClr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v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Preclinical Safety Assessment 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v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v"/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RASLseq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primer design for cost-efficient screen</a:t>
            </a:r>
          </a:p>
        </p:txBody>
      </p:sp>
    </p:spTree>
    <p:extLst>
      <p:ext uri="{BB962C8B-B14F-4D97-AF65-F5344CB8AC3E}">
        <p14:creationId xmlns:p14="http://schemas.microsoft.com/office/powerpoint/2010/main" val="10486540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AF49ED-EAF7-F2EB-EB55-8B4B2761484D}"/>
              </a:ext>
            </a:extLst>
          </p:cNvPr>
          <p:cNvSpPr txBox="1"/>
          <p:nvPr/>
        </p:nvSpPr>
        <p:spPr>
          <a:xfrm>
            <a:off x="834501" y="1482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buClr>
                <a:srgbClr val="0432FF"/>
              </a:buClr>
            </a:pPr>
            <a:r>
              <a:rPr lang="en-US" sz="1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everyone!</a:t>
            </a:r>
          </a:p>
        </p:txBody>
      </p:sp>
      <p:pic>
        <p:nvPicPr>
          <p:cNvPr id="1026" name="Picture 2" descr="Thanksgiving 2022 - Everything you need to know | National Today">
            <a:extLst>
              <a:ext uri="{FF2B5EF4-FFF2-40B4-BE49-F238E27FC236}">
                <a16:creationId xmlns:a16="http://schemas.microsoft.com/office/drawing/2014/main" id="{05E63AFA-D3AA-A97D-C878-D8A3C5E70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416" y="1593272"/>
            <a:ext cx="3671455" cy="367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2734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6482350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6980666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105339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1507D557-AA6E-B399-A6AF-79F17F2148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386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843981" y="889000"/>
            <a:ext cx="374974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dirty="0">
                <a:solidFill>
                  <a:srgbClr val="1A3DFF"/>
                </a:solidFill>
              </a:rPr>
              <a:t>iPSC vs NGN2 cells</a:t>
            </a:r>
          </a:p>
          <a:p>
            <a:pPr marL="342900" indent="-342900">
              <a:buAutoNum type="arabicParenBoth"/>
            </a:pPr>
            <a:endParaRPr lang="en-US" dirty="0">
              <a:solidFill>
                <a:srgbClr val="1A3DFF"/>
              </a:solidFill>
            </a:endParaRPr>
          </a:p>
          <a:p>
            <a:pPr marL="342900" indent="-342900">
              <a:buAutoNum type="arabicParenBoth"/>
            </a:pPr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batch vs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</a:t>
            </a:r>
          </a:p>
          <a:p>
            <a:pPr marL="342900" indent="-342900">
              <a:buAutoNum type="arabicParenBoth"/>
            </a:pPr>
            <a:endParaRPr lang="en-US" dirty="0">
              <a:solidFill>
                <a:srgbClr val="1A3DFF"/>
              </a:solidFill>
            </a:endParaRPr>
          </a:p>
          <a:p>
            <a:pPr marL="342900" indent="-342900">
              <a:buAutoNum type="arabicParenBoth"/>
            </a:pPr>
            <a:r>
              <a:rPr lang="en-US" dirty="0">
                <a:solidFill>
                  <a:srgbClr val="1A3DFF"/>
                </a:solidFill>
              </a:rPr>
              <a:t>DSG consistency   </a:t>
            </a:r>
          </a:p>
          <a:p>
            <a:pPr marL="342900" indent="-342900">
              <a:buAutoNum type="arabicParenBoth"/>
            </a:pPr>
            <a:endParaRPr lang="en-US" dirty="0">
              <a:solidFill>
                <a:srgbClr val="1A3DFF"/>
              </a:solidFill>
            </a:endParaRPr>
          </a:p>
          <a:p>
            <a:pPr marL="342900" indent="-342900">
              <a:buAutoNum type="arabicParenBoth"/>
            </a:pPr>
            <a:r>
              <a:rPr lang="en-US" dirty="0">
                <a:solidFill>
                  <a:srgbClr val="1A3DFF"/>
                </a:solidFill>
              </a:rPr>
              <a:t>Across compounds comparison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9B15C9-E993-8EEA-0684-016E572B5F55}"/>
              </a:ext>
            </a:extLst>
          </p:cNvPr>
          <p:cNvSpPr/>
          <p:nvPr/>
        </p:nvSpPr>
        <p:spPr>
          <a:xfrm>
            <a:off x="843981" y="4046898"/>
            <a:ext cx="1078762" cy="3243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6258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A2B1F-1290-3245-A4F7-439D5A5F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321605"/>
            <a:ext cx="11425211" cy="684355"/>
          </a:xfrm>
        </p:spPr>
        <p:txBody>
          <a:bodyPr/>
          <a:lstStyle/>
          <a:p>
            <a:r>
              <a:rPr lang="en-US" dirty="0"/>
              <a:t>RNA-seq Study #1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AC6089-06DC-584A-A08A-6C668638E81B}"/>
              </a:ext>
            </a:extLst>
          </p:cNvPr>
          <p:cNvSpPr txBox="1"/>
          <p:nvPr/>
        </p:nvSpPr>
        <p:spPr>
          <a:xfrm>
            <a:off x="1068031" y="5309480"/>
            <a:ext cx="2766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7189L WT Cell lines: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iPSCs (100K)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NGN2 (DIV14, 200K)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CD0474-83FD-864D-9BEE-449A7EBAB2B4}"/>
              </a:ext>
            </a:extLst>
          </p:cNvPr>
          <p:cNvSpPr txBox="1"/>
          <p:nvPr/>
        </p:nvSpPr>
        <p:spPr>
          <a:xfrm>
            <a:off x="3835021" y="5309480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Treatment: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24hr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1D750-8F46-F94E-BF72-BE12397949BF}"/>
              </a:ext>
            </a:extLst>
          </p:cNvPr>
          <p:cNvSpPr txBox="1"/>
          <p:nvPr/>
        </p:nvSpPr>
        <p:spPr>
          <a:xfrm>
            <a:off x="5862946" y="5312018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Replicates: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363838"/>
                </a:solidFill>
                <a:latin typeface="Arial" panose="020B0604020202020204"/>
              </a:rPr>
              <a:t>3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biological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C7115E-AEAA-AB4F-A641-341F45079EFF}"/>
              </a:ext>
            </a:extLst>
          </p:cNvPr>
          <p:cNvSpPr txBox="1"/>
          <p:nvPr/>
        </p:nvSpPr>
        <p:spPr>
          <a:xfrm>
            <a:off x="8356979" y="5314418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Total Samples: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114 (</a:t>
            </a:r>
            <a:r>
              <a:rPr lang="en-US" dirty="0">
                <a:solidFill>
                  <a:srgbClr val="363838"/>
                </a:solidFill>
                <a:latin typeface="Arial" panose="020B0604020202020204"/>
              </a:rPr>
              <a:t>9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cpds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+ DMSO)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54C766-EB57-1143-837A-F6CDC4809B16}"/>
              </a:ext>
            </a:extLst>
          </p:cNvPr>
          <p:cNvSpPr txBox="1"/>
          <p:nvPr/>
        </p:nvSpPr>
        <p:spPr>
          <a:xfrm>
            <a:off x="383393" y="901864"/>
            <a:ext cx="11301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Goal: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Transcriptome-wide RNA-seq of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Benchmark/competitor HTT splice modulators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and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current BIIB lead compounds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 neurons and proliferating cell type for off-target profiling.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AF96F0E-BCC1-A825-5C93-02E21D6E2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43474"/>
              </p:ext>
            </p:extLst>
          </p:nvPr>
        </p:nvGraphicFramePr>
        <p:xfrm>
          <a:off x="388471" y="1653117"/>
          <a:ext cx="11419354" cy="3322591"/>
        </p:xfrm>
        <a:graphic>
          <a:graphicData uri="http://schemas.openxmlformats.org/drawingml/2006/table">
            <a:tbl>
              <a:tblPr/>
              <a:tblGrid>
                <a:gridCol w="1004773">
                  <a:extLst>
                    <a:ext uri="{9D8B030D-6E8A-4147-A177-3AD203B41FA5}">
                      <a16:colId xmlns:a16="http://schemas.microsoft.com/office/drawing/2014/main" val="3063336145"/>
                    </a:ext>
                  </a:extLst>
                </a:gridCol>
                <a:gridCol w="889475">
                  <a:extLst>
                    <a:ext uri="{9D8B030D-6E8A-4147-A177-3AD203B41FA5}">
                      <a16:colId xmlns:a16="http://schemas.microsoft.com/office/drawing/2014/main" val="359247868"/>
                    </a:ext>
                  </a:extLst>
                </a:gridCol>
                <a:gridCol w="867051">
                  <a:extLst>
                    <a:ext uri="{9D8B030D-6E8A-4147-A177-3AD203B41FA5}">
                      <a16:colId xmlns:a16="http://schemas.microsoft.com/office/drawing/2014/main" val="2726247421"/>
                    </a:ext>
                  </a:extLst>
                </a:gridCol>
                <a:gridCol w="979170">
                  <a:extLst>
                    <a:ext uri="{9D8B030D-6E8A-4147-A177-3AD203B41FA5}">
                      <a16:colId xmlns:a16="http://schemas.microsoft.com/office/drawing/2014/main" val="4099095006"/>
                    </a:ext>
                  </a:extLst>
                </a:gridCol>
                <a:gridCol w="979170">
                  <a:extLst>
                    <a:ext uri="{9D8B030D-6E8A-4147-A177-3AD203B41FA5}">
                      <a16:colId xmlns:a16="http://schemas.microsoft.com/office/drawing/2014/main" val="1887377710"/>
                    </a:ext>
                  </a:extLst>
                </a:gridCol>
                <a:gridCol w="657763">
                  <a:extLst>
                    <a:ext uri="{9D8B030D-6E8A-4147-A177-3AD203B41FA5}">
                      <a16:colId xmlns:a16="http://schemas.microsoft.com/office/drawing/2014/main" val="3996013326"/>
                    </a:ext>
                  </a:extLst>
                </a:gridCol>
                <a:gridCol w="979170">
                  <a:extLst>
                    <a:ext uri="{9D8B030D-6E8A-4147-A177-3AD203B41FA5}">
                      <a16:colId xmlns:a16="http://schemas.microsoft.com/office/drawing/2014/main" val="3624062358"/>
                    </a:ext>
                  </a:extLst>
                </a:gridCol>
                <a:gridCol w="926848">
                  <a:extLst>
                    <a:ext uri="{9D8B030D-6E8A-4147-A177-3AD203B41FA5}">
                      <a16:colId xmlns:a16="http://schemas.microsoft.com/office/drawing/2014/main" val="2218329636"/>
                    </a:ext>
                  </a:extLst>
                </a:gridCol>
                <a:gridCol w="657763">
                  <a:extLst>
                    <a:ext uri="{9D8B030D-6E8A-4147-A177-3AD203B41FA5}">
                      <a16:colId xmlns:a16="http://schemas.microsoft.com/office/drawing/2014/main" val="4000456751"/>
                    </a:ext>
                  </a:extLst>
                </a:gridCol>
                <a:gridCol w="956746">
                  <a:extLst>
                    <a:ext uri="{9D8B030D-6E8A-4147-A177-3AD203B41FA5}">
                      <a16:colId xmlns:a16="http://schemas.microsoft.com/office/drawing/2014/main" val="3380518609"/>
                    </a:ext>
                  </a:extLst>
                </a:gridCol>
                <a:gridCol w="966713">
                  <a:extLst>
                    <a:ext uri="{9D8B030D-6E8A-4147-A177-3AD203B41FA5}">
                      <a16:colId xmlns:a16="http://schemas.microsoft.com/office/drawing/2014/main" val="729076000"/>
                    </a:ext>
                  </a:extLst>
                </a:gridCol>
                <a:gridCol w="1554712">
                  <a:extLst>
                    <a:ext uri="{9D8B030D-6E8A-4147-A177-3AD203B41FA5}">
                      <a16:colId xmlns:a16="http://schemas.microsoft.com/office/drawing/2014/main" val="587500307"/>
                    </a:ext>
                  </a:extLst>
                </a:gridCol>
              </a:tblGrid>
              <a:tr h="5188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Compound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CRL HTRF IC50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HTRF IC50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iPSC qPCR IC50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NGN2 qPCR IC50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~3x IC50 Dose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(iPSC)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(NGN2)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~10x IC50 Dose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(iPSC)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(NGN2)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Notes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002365"/>
                  </a:ext>
                </a:extLst>
              </a:tr>
              <a:tr h="18956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BIO-1755497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10.75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3.023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1.12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3.97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3.72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13.23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 err="1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</a:rPr>
                        <a:t>Branaplam</a:t>
                      </a:r>
                      <a:endParaRPr lang="en-US" sz="1000" b="1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528680"/>
                  </a:ext>
                </a:extLst>
              </a:tr>
              <a:tr h="1795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BIO-2006152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14.14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7.6185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3.18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5.91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150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10.61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19.69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PTC-518 guess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213609"/>
                  </a:ext>
                </a:extLst>
              </a:tr>
              <a:tr h="3491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BIO-2059811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Expected &lt;100nM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101.5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65.19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261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2.57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4.00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870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8.57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13.35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PTC different core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004483"/>
                  </a:ext>
                </a:extLst>
              </a:tr>
              <a:tr h="3491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BIO-2135644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Expected &lt;100nM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81.68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68.31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3.67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4.39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12.24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14.64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PTC different core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541991"/>
                  </a:ext>
                </a:extLst>
              </a:tr>
              <a:tr h="3491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BIO-2136770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Expected &lt;100nM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24.59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7.32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12.20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24.39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40.67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Close PTC518 analog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469021"/>
                  </a:ext>
                </a:extLst>
              </a:tr>
              <a:tr h="1795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BIO-1949634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1500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6200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357.55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289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8.39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10.38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27.97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34.60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 err="1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</a:rPr>
                        <a:t>Risdiplam</a:t>
                      </a:r>
                      <a:endParaRPr lang="en-US" sz="1000" b="1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147338"/>
                  </a:ext>
                </a:extLst>
              </a:tr>
              <a:tr h="3491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BIO-2060573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5780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670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298.2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271.5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10.06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11.05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33.53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36.83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Internal lead/different core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496916"/>
                  </a:ext>
                </a:extLst>
              </a:tr>
              <a:tr h="1795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BIO-2070692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560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140.4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104.4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1680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11.97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16.09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5600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39.89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53.64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Remix example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324063"/>
                  </a:ext>
                </a:extLst>
              </a:tr>
              <a:tr h="1795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BIO-2060884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370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240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113.8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105.9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3700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32.51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34.94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87.87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94.43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Internal lead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996618"/>
                  </a:ext>
                </a:extLst>
              </a:tr>
              <a:tr h="1795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DMSO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097623"/>
                  </a:ext>
                </a:extLst>
              </a:tr>
              <a:tr h="159632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Determined after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RNAseq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study</a:t>
                      </a: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Determined after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RNAseq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study</a:t>
                      </a: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Determined after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RNAseq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study</a:t>
                      </a: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007284"/>
                  </a:ext>
                </a:extLst>
              </a:tr>
              <a:tr h="159632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*Dosed correctly and used as reference across RNAseq studies</a:t>
                      </a: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6249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498437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Compounds consistency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7013300" y="2868616"/>
            <a:ext cx="4968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DSG across multiple compounds in iPSC cells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0D0FBE-9AFE-FEDA-C034-E01CC9B41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3" y="641350"/>
            <a:ext cx="67691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59203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Compounds consistency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775060" y="2553656"/>
            <a:ext cx="5083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DSG across multiple compounds in NGN2 cells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0AE1A8-11E7-EC0F-800F-600AB1425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674" y="0"/>
            <a:ext cx="3514546" cy="632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0093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DSG and </a:t>
            </a:r>
            <a:r>
              <a:rPr lang="en-US" sz="2000" dirty="0" err="1"/>
              <a:t>dPSI</a:t>
            </a:r>
            <a:r>
              <a:rPr lang="en-US" sz="2000" dirty="0"/>
              <a:t> in </a:t>
            </a:r>
            <a:r>
              <a:rPr lang="en-US" sz="2000" dirty="0" err="1"/>
              <a:t>eoi</a:t>
            </a:r>
            <a:r>
              <a:rPr lang="en-US" sz="2000" dirty="0"/>
              <a:t> (</a:t>
            </a:r>
            <a:r>
              <a:rPr lang="en-US" sz="2000" dirty="0">
                <a:solidFill>
                  <a:srgbClr val="FF0000"/>
                </a:solidFill>
              </a:rPr>
              <a:t>1</a:t>
            </a:r>
            <a:r>
              <a:rPr lang="en-US" sz="2000" baseline="30000" dirty="0">
                <a:solidFill>
                  <a:srgbClr val="FF0000"/>
                </a:solidFill>
              </a:rPr>
              <a:t>st</a:t>
            </a:r>
            <a:r>
              <a:rPr lang="en-US" sz="2000" dirty="0">
                <a:solidFill>
                  <a:srgbClr val="FF0000"/>
                </a:solidFill>
              </a:rPr>
              <a:t> batch</a:t>
            </a:r>
            <a:r>
              <a:rPr lang="en-US" sz="20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912F37-7DFF-E9BE-1740-42F0E08611F8}"/>
              </a:ext>
            </a:extLst>
          </p:cNvPr>
          <p:cNvSpPr txBox="1"/>
          <p:nvPr/>
        </p:nvSpPr>
        <p:spPr>
          <a:xfrm>
            <a:off x="734863" y="704334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Updated </a:t>
            </a:r>
            <a:r>
              <a:rPr lang="en-US" dirty="0" err="1">
                <a:solidFill>
                  <a:srgbClr val="1A3DFF"/>
                </a:solidFill>
              </a:rPr>
              <a:t>dPSI</a:t>
            </a:r>
            <a:r>
              <a:rPr lang="en-US" dirty="0">
                <a:solidFill>
                  <a:srgbClr val="1A3DFF"/>
                </a:solidFill>
              </a:rPr>
              <a:t> from leafcutter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5B3CCB63-0BEC-9257-3CFE-D6ACEFD71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59" y="1235245"/>
            <a:ext cx="3171501" cy="3171501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BFE0D41A-07FA-CEF3-9D59-45348D5BD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269" y="1235244"/>
            <a:ext cx="3171501" cy="31715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4674301" y="652921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1A3DFF"/>
                </a:solidFill>
              </a:rPr>
              <a:t>dPSI</a:t>
            </a:r>
            <a:r>
              <a:rPr lang="en-US" dirty="0">
                <a:solidFill>
                  <a:srgbClr val="1A3DFF"/>
                </a:solidFill>
              </a:rPr>
              <a:t> from </a:t>
            </a:r>
            <a:r>
              <a:rPr lang="en-US" dirty="0" err="1">
                <a:solidFill>
                  <a:srgbClr val="1A3DFF"/>
                </a:solidFill>
              </a:rPr>
              <a:t>majiq</a:t>
            </a:r>
            <a:endParaRPr lang="en-US" dirty="0">
              <a:solidFill>
                <a:srgbClr val="1A3DFF"/>
              </a:solidFill>
            </a:endParaRP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BB732836-7D1D-CDFE-C56D-008FDDC9B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363" y="1235245"/>
            <a:ext cx="3279356" cy="32793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7FB120-999F-8647-AD95-7756F525448E}"/>
              </a:ext>
            </a:extLst>
          </p:cNvPr>
          <p:cNvSpPr txBox="1"/>
          <p:nvPr/>
        </p:nvSpPr>
        <p:spPr>
          <a:xfrm>
            <a:off x="8524860" y="690755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leafcutter </a:t>
            </a:r>
            <a:r>
              <a:rPr lang="en-US" dirty="0" err="1">
                <a:solidFill>
                  <a:srgbClr val="1A3DFF"/>
                </a:solidFill>
              </a:rPr>
              <a:t>majiq</a:t>
            </a:r>
            <a:r>
              <a:rPr lang="en-US" dirty="0">
                <a:solidFill>
                  <a:srgbClr val="1A3DFF"/>
                </a:solidFill>
              </a:rPr>
              <a:t> merged</a:t>
            </a:r>
          </a:p>
        </p:txBody>
      </p:sp>
    </p:spTree>
    <p:extLst>
      <p:ext uri="{BB962C8B-B14F-4D97-AF65-F5344CB8AC3E}">
        <p14:creationId xmlns:p14="http://schemas.microsoft.com/office/powerpoint/2010/main" val="1098799431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FF0000"/>
                </a:solidFill>
              </a:rPr>
              <a:t>1</a:t>
            </a:r>
            <a:r>
              <a:rPr lang="en-US" sz="2000" baseline="30000" dirty="0">
                <a:solidFill>
                  <a:srgbClr val="FF0000"/>
                </a:solidFill>
              </a:rPr>
              <a:t>st</a:t>
            </a:r>
            <a:r>
              <a:rPr lang="en-US" sz="2000" dirty="0">
                <a:solidFill>
                  <a:srgbClr val="FF0000"/>
                </a:solidFill>
              </a:rPr>
              <a:t> and 2</a:t>
            </a:r>
            <a:r>
              <a:rPr lang="en-US" sz="2000" baseline="30000" dirty="0">
                <a:solidFill>
                  <a:srgbClr val="FF0000"/>
                </a:solidFill>
              </a:rPr>
              <a:t>nd</a:t>
            </a:r>
            <a:r>
              <a:rPr lang="en-US" sz="2000" dirty="0">
                <a:solidFill>
                  <a:srgbClr val="FF0000"/>
                </a:solidFill>
              </a:rPr>
              <a:t> batch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1230061" y="2970216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6152-3x in iPSC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CD4EA0-35EB-42FE-0A39-9591C6258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783" y="550088"/>
            <a:ext cx="2458045" cy="24580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9F75B8-30F2-BDA3-BD94-4591A3B46E18}"/>
              </a:ext>
            </a:extLst>
          </p:cNvPr>
          <p:cNvSpPr txBox="1"/>
          <p:nvPr/>
        </p:nvSpPr>
        <p:spPr>
          <a:xfrm>
            <a:off x="1275065" y="5777452"/>
            <a:ext cx="397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6152-3x in NGN2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0C5F3C-A74C-C08F-AF84-4C793EDE23AF}"/>
              </a:ext>
            </a:extLst>
          </p:cNvPr>
          <p:cNvSpPr txBox="1"/>
          <p:nvPr/>
        </p:nvSpPr>
        <p:spPr>
          <a:xfrm>
            <a:off x="6828221" y="2970216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6152-3x in iPSC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A807B-3F09-6079-2B9B-E029A959A591}"/>
              </a:ext>
            </a:extLst>
          </p:cNvPr>
          <p:cNvSpPr txBox="1"/>
          <p:nvPr/>
        </p:nvSpPr>
        <p:spPr>
          <a:xfrm>
            <a:off x="6928343" y="5894362"/>
            <a:ext cx="398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6152-10x in iPSC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2207A1D-66B2-F901-4161-D61E0769A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341" y="504226"/>
            <a:ext cx="2394068" cy="23940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1348393-1D1B-3942-7E87-339BF76BDE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44" y="3284736"/>
            <a:ext cx="2458044" cy="245804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38F5BFA-1AE5-506C-F4C7-98ECA4A8AC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629" y="3429000"/>
            <a:ext cx="2313780" cy="23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81894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batch mutual support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7478461" y="2899096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6152-3x in iPSC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EF07C8-F75D-44D7-17C2-F94B6EDDC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023" y="660400"/>
            <a:ext cx="5035859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6397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4" y="148551"/>
            <a:ext cx="11425211" cy="684355"/>
          </a:xfrm>
        </p:spPr>
        <p:txBody>
          <a:bodyPr/>
          <a:lstStyle/>
          <a:p>
            <a:r>
              <a:rPr lang="en-US" sz="2000" dirty="0"/>
              <a:t>DSG: 1</a:t>
            </a:r>
            <a:r>
              <a:rPr lang="en-US" sz="2000" baseline="30000" dirty="0"/>
              <a:t>st</a:t>
            </a:r>
            <a:r>
              <a:rPr lang="en-US" sz="2000" dirty="0"/>
              <a:t> batch and 2</a:t>
            </a:r>
            <a:r>
              <a:rPr lang="en-US" sz="2000" baseline="30000" dirty="0"/>
              <a:t>nd</a:t>
            </a:r>
            <a:r>
              <a:rPr lang="en-US" sz="2000" dirty="0"/>
              <a:t> batch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51DB4962-D3D8-81F7-EDA9-9609C08E3C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C88F3CB2-61C7-2A7F-9E32-87E9BE8AB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23" y="938989"/>
            <a:ext cx="3873056" cy="49800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9B08DC-0D06-E050-05F1-8867DB002D9E}"/>
              </a:ext>
            </a:extLst>
          </p:cNvPr>
          <p:cNvSpPr txBox="1"/>
          <p:nvPr/>
        </p:nvSpPr>
        <p:spPr>
          <a:xfrm>
            <a:off x="324090" y="2010136"/>
            <a:ext cx="2284071" cy="44369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73BE5F-A41C-4980-1A76-C1A3A21FD8C0}"/>
              </a:ext>
            </a:extLst>
          </p:cNvPr>
          <p:cNvSpPr txBox="1"/>
          <p:nvPr/>
        </p:nvSpPr>
        <p:spPr>
          <a:xfrm>
            <a:off x="677226" y="471600"/>
            <a:ext cx="1061509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batch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1DE500-C1C3-DFE5-6B52-FB9AF10E6A5A}"/>
              </a:ext>
            </a:extLst>
          </p:cNvPr>
          <p:cNvSpPr txBox="1"/>
          <p:nvPr/>
        </p:nvSpPr>
        <p:spPr>
          <a:xfrm>
            <a:off x="7161261" y="516616"/>
            <a:ext cx="1111202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</a:t>
            </a:r>
          </a:p>
        </p:txBody>
      </p:sp>
      <p:pic>
        <p:nvPicPr>
          <p:cNvPr id="3" name="Picture 6" descr="Chart, timeline&#10;&#10;Description automatically generated">
            <a:extLst>
              <a:ext uri="{FF2B5EF4-FFF2-40B4-BE49-F238E27FC236}">
                <a16:creationId xmlns:a16="http://schemas.microsoft.com/office/drawing/2014/main" id="{4326D772-CFB4-8AA4-762C-27855AAAF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730" y="1151561"/>
            <a:ext cx="3028350" cy="46313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8C4A76-5A36-8CAA-DCE6-F89FFDF8CE4D}"/>
              </a:ext>
            </a:extLst>
          </p:cNvPr>
          <p:cNvSpPr txBox="1"/>
          <p:nvPr/>
        </p:nvSpPr>
        <p:spPr>
          <a:xfrm>
            <a:off x="6882363" y="2289438"/>
            <a:ext cx="2085985" cy="20320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2D9ADB-D794-F8A2-1A2E-BBCAF2D1A59B}"/>
              </a:ext>
            </a:extLst>
          </p:cNvPr>
          <p:cNvSpPr txBox="1"/>
          <p:nvPr/>
        </p:nvSpPr>
        <p:spPr>
          <a:xfrm>
            <a:off x="6902683" y="4328269"/>
            <a:ext cx="2085985" cy="20320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20457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C013C9-03D4-E2E4-AB2B-A5AA286E8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194012"/>
            <a:ext cx="11425211" cy="684355"/>
          </a:xfrm>
        </p:spPr>
        <p:txBody>
          <a:bodyPr/>
          <a:lstStyle/>
          <a:p>
            <a:r>
              <a:rPr lang="en-US" dirty="0"/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1858683460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C013C9-03D4-E2E4-AB2B-A5AA286E8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</a:t>
            </a:r>
          </a:p>
        </p:txBody>
      </p:sp>
    </p:spTree>
    <p:extLst>
      <p:ext uri="{BB962C8B-B14F-4D97-AF65-F5344CB8AC3E}">
        <p14:creationId xmlns:p14="http://schemas.microsoft.com/office/powerpoint/2010/main" val="1224368626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4" y="317660"/>
            <a:ext cx="11425211" cy="684355"/>
          </a:xfrm>
        </p:spPr>
        <p:txBody>
          <a:bodyPr/>
          <a:lstStyle/>
          <a:p>
            <a:r>
              <a:rPr lang="en-US" sz="2400" dirty="0"/>
              <a:t>Huntingtin protein (HTT)  and Huntington </a:t>
            </a:r>
            <a:r>
              <a:rPr lang="en-US" sz="2400" dirty="0" err="1"/>
              <a:t>Diseass</a:t>
            </a:r>
            <a:r>
              <a:rPr lang="en-US" sz="2400" dirty="0"/>
              <a:t> (HD)</a:t>
            </a:r>
          </a:p>
        </p:txBody>
      </p:sp>
      <p:pic>
        <p:nvPicPr>
          <p:cNvPr id="1026" name="Picture 2" descr="Abstract Image">
            <a:extLst>
              <a:ext uri="{FF2B5EF4-FFF2-40B4-BE49-F238E27FC236}">
                <a16:creationId xmlns:a16="http://schemas.microsoft.com/office/drawing/2014/main" id="{88E7CB22-C814-7853-D634-7D845F3B9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778" y="1317338"/>
            <a:ext cx="3850227" cy="304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20F0009-23E9-4342-D1E6-3EB6AA601F25}"/>
              </a:ext>
            </a:extLst>
          </p:cNvPr>
          <p:cNvSpPr txBox="1"/>
          <p:nvPr/>
        </p:nvSpPr>
        <p:spPr>
          <a:xfrm>
            <a:off x="236306" y="4698737"/>
            <a:ext cx="118126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1A3DFF"/>
              </a:buClr>
              <a:buSzPct val="150000"/>
              <a:buFont typeface="Wingdings" pitchFamily="2" charset="2"/>
              <a:buChar char="Ø"/>
            </a:pPr>
            <a:r>
              <a:rPr lang="en-US" sz="1600" b="0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mHTT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is believed be responsible for Huntington’s Disease (HD)</a:t>
            </a:r>
          </a:p>
          <a:p>
            <a:pPr marL="285750" indent="-285750">
              <a:buClr>
                <a:srgbClr val="1A3DFF"/>
              </a:buClr>
              <a:buSzPct val="150000"/>
              <a:buFont typeface="Wingdings" pitchFamily="2" charset="2"/>
              <a:buChar char="Ø"/>
            </a:pPr>
            <a:endParaRPr lang="en-US" sz="1600" b="0" i="0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  <a:p>
            <a:pPr marL="285750" indent="-285750">
              <a:buClr>
                <a:srgbClr val="1A3DFF"/>
              </a:buClr>
              <a:buSzPct val="150000"/>
              <a:buFont typeface="Wingdings" pitchFamily="2" charset="2"/>
              <a:buChar char="Ø"/>
            </a:pPr>
            <a:r>
              <a:rPr lang="en-US" sz="1600" dirty="0" err="1">
                <a:solidFill>
                  <a:srgbClr val="000000"/>
                </a:solidFill>
                <a:latin typeface="Georgia" panose="02040502050405020303" pitchFamily="18" charset="0"/>
              </a:rPr>
              <a:t>wtHTT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contains fewer (not more than 35 Qs) polyglutamine residues while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mHTT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has  more than 35 Qs</a:t>
            </a:r>
          </a:p>
          <a:p>
            <a:pPr marL="285750" indent="-285750">
              <a:buClr>
                <a:srgbClr val="1A3DFF"/>
              </a:buClr>
              <a:buSzPct val="150000"/>
              <a:buFont typeface="Wingdings" pitchFamily="2" charset="2"/>
              <a:buChar char="Ø"/>
            </a:pPr>
            <a:endParaRPr lang="en-US" sz="16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marL="285750" indent="-285750">
              <a:buClr>
                <a:srgbClr val="1A3DFF"/>
              </a:buClr>
              <a:buSzPct val="150000"/>
              <a:buFont typeface="Wingdings" pitchFamily="2" charset="2"/>
              <a:buChar char="Ø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A general assumption:  short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polyP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domain is that it might act as an antagonist for </a:t>
            </a:r>
            <a:r>
              <a:rPr lang="el-GR" sz="16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β-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sheet formation and keep HTT soluble</a:t>
            </a:r>
            <a:endParaRPr lang="en-US" sz="1600" dirty="0"/>
          </a:p>
        </p:txBody>
      </p:sp>
      <p:pic>
        <p:nvPicPr>
          <p:cNvPr id="1041" name="Picture 17" descr="mHTT Protein: The Fundamental Cause of Huntington's Disease">
            <a:extLst>
              <a:ext uri="{FF2B5EF4-FFF2-40B4-BE49-F238E27FC236}">
                <a16:creationId xmlns:a16="http://schemas.microsoft.com/office/drawing/2014/main" id="{CE92D12C-DF29-B45C-4E35-B999DF90D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94" y="1510955"/>
            <a:ext cx="2971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Potential molecular pathogenesis of toxicity of mHtt aggregates. Mutant...  | Download Scientific Diagram">
            <a:extLst>
              <a:ext uri="{FF2B5EF4-FFF2-40B4-BE49-F238E27FC236}">
                <a16:creationId xmlns:a16="http://schemas.microsoft.com/office/drawing/2014/main" id="{1B2DC9BE-6394-E713-A8AB-066DFA4E9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555" y="1338666"/>
            <a:ext cx="3938951" cy="297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4AB702A-EE00-2DBE-C6A9-DEF71AD844F5}"/>
              </a:ext>
            </a:extLst>
          </p:cNvPr>
          <p:cNvSpPr txBox="1"/>
          <p:nvPr/>
        </p:nvSpPr>
        <p:spPr>
          <a:xfrm>
            <a:off x="387604" y="90409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(A)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591309-5578-749C-4CBF-92D501474FC9}"/>
              </a:ext>
            </a:extLst>
          </p:cNvPr>
          <p:cNvSpPr txBox="1"/>
          <p:nvPr/>
        </p:nvSpPr>
        <p:spPr>
          <a:xfrm>
            <a:off x="3926625" y="92542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(B)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BD67339-C586-0C74-DE45-6706D9C57A1F}"/>
              </a:ext>
            </a:extLst>
          </p:cNvPr>
          <p:cNvSpPr txBox="1"/>
          <p:nvPr/>
        </p:nvSpPr>
        <p:spPr>
          <a:xfrm>
            <a:off x="8198778" y="9332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(C)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D48B8-9837-AB0C-B09C-F79F354E849B}"/>
              </a:ext>
            </a:extLst>
          </p:cNvPr>
          <p:cNvSpPr txBox="1"/>
          <p:nvPr/>
        </p:nvSpPr>
        <p:spPr>
          <a:xfrm>
            <a:off x="9642283" y="4698737"/>
            <a:ext cx="24067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1" dirty="0">
                <a:solidFill>
                  <a:srgbClr val="1A3DFF"/>
                </a:solidFill>
                <a:effectLst/>
                <a:latin typeface="Roboto" panose="02000000000000000000" pitchFamily="2" charset="0"/>
              </a:rPr>
              <a:t>Plots from </a:t>
            </a:r>
            <a:r>
              <a:rPr lang="en-US" sz="1200" b="0" i="1" dirty="0" err="1">
                <a:solidFill>
                  <a:srgbClr val="1A3DFF"/>
                </a:solidFill>
                <a:effectLst/>
                <a:latin typeface="Roboto" panose="02000000000000000000" pitchFamily="2" charset="0"/>
              </a:rPr>
              <a:t>Sanda</a:t>
            </a:r>
            <a:r>
              <a:rPr lang="en-US" sz="1200" b="0" i="1" dirty="0">
                <a:solidFill>
                  <a:srgbClr val="1A3DFF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200" b="0" i="1" dirty="0" err="1">
                <a:solidFill>
                  <a:srgbClr val="1A3DFF"/>
                </a:solidFill>
                <a:effectLst/>
                <a:latin typeface="Roboto" panose="02000000000000000000" pitchFamily="2" charset="0"/>
              </a:rPr>
              <a:t>Nastasia</a:t>
            </a:r>
            <a:r>
              <a:rPr lang="en-US" sz="1200" b="0" i="1" dirty="0">
                <a:solidFill>
                  <a:srgbClr val="1A3DFF"/>
                </a:solidFill>
                <a:effectLst/>
                <a:latin typeface="Roboto" panose="02000000000000000000" pitchFamily="2" charset="0"/>
              </a:rPr>
              <a:t> et al.</a:t>
            </a:r>
          </a:p>
        </p:txBody>
      </p:sp>
    </p:spTree>
    <p:extLst>
      <p:ext uri="{BB962C8B-B14F-4D97-AF65-F5344CB8AC3E}">
        <p14:creationId xmlns:p14="http://schemas.microsoft.com/office/powerpoint/2010/main" val="1281250897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6AAD085-B8BE-8878-69E9-616C71FAA307}"/>
              </a:ext>
            </a:extLst>
          </p:cNvPr>
          <p:cNvSpPr txBox="1"/>
          <p:nvPr/>
        </p:nvSpPr>
        <p:spPr>
          <a:xfrm>
            <a:off x="801584" y="578551"/>
            <a:ext cx="1024840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B1B1B"/>
                </a:solidFill>
                <a:latin typeface="Helvetica" pitchFamily="2" charset="0"/>
              </a:rPr>
              <a:t>K</a:t>
            </a:r>
            <a:r>
              <a:rPr lang="en-US" dirty="0">
                <a:solidFill>
                  <a:srgbClr val="1B1B1B"/>
                </a:solidFill>
                <a:effectLst/>
                <a:latin typeface="Helvetica" pitchFamily="2" charset="0"/>
              </a:rPr>
              <a:t>ey points:</a:t>
            </a:r>
          </a:p>
          <a:p>
            <a:endParaRPr lang="en-US" dirty="0">
              <a:solidFill>
                <a:srgbClr val="1B1B1B"/>
              </a:solidFill>
              <a:effectLst/>
              <a:latin typeface="Helvetica" pitchFamily="2" charset="0"/>
            </a:endParaRPr>
          </a:p>
          <a:p>
            <a:pPr marL="285750" indent="-285750">
              <a:buClr>
                <a:srgbClr val="0432FF"/>
              </a:buClr>
              <a:buFont typeface="Wingdings" pitchFamily="2" charset="2"/>
              <a:buChar char="Ø"/>
            </a:pPr>
            <a:r>
              <a:rPr lang="en-US" dirty="0">
                <a:solidFill>
                  <a:srgbClr val="1B1B1B"/>
                </a:solidFill>
                <a:effectLst/>
                <a:latin typeface="Helvetica" pitchFamily="2" charset="0"/>
              </a:rPr>
              <a:t>Goals of study/analysis</a:t>
            </a:r>
          </a:p>
          <a:p>
            <a:pPr marL="285750" indent="-285750">
              <a:buClr>
                <a:srgbClr val="0432FF"/>
              </a:buClr>
              <a:buFont typeface="Wingdings" pitchFamily="2" charset="2"/>
              <a:buChar char="Ø"/>
            </a:pPr>
            <a:endParaRPr lang="en-US" dirty="0">
              <a:solidFill>
                <a:srgbClr val="1B1B1B"/>
              </a:solidFill>
              <a:effectLst/>
              <a:latin typeface="Helvetica" pitchFamily="2" charset="0"/>
            </a:endParaRPr>
          </a:p>
          <a:p>
            <a:pPr marL="285750" indent="-285750">
              <a:buClr>
                <a:srgbClr val="0432FF"/>
              </a:buClr>
              <a:buFont typeface="Wingdings" pitchFamily="2" charset="2"/>
              <a:buChar char="Ø"/>
            </a:pPr>
            <a:r>
              <a:rPr lang="en-US" dirty="0">
                <a:solidFill>
                  <a:srgbClr val="1B1B1B"/>
                </a:solidFill>
                <a:effectLst/>
                <a:latin typeface="Helvetica" pitchFamily="2" charset="0"/>
              </a:rPr>
              <a:t>Study design</a:t>
            </a:r>
          </a:p>
          <a:p>
            <a:pPr marL="285750" indent="-285750">
              <a:buClr>
                <a:srgbClr val="0432FF"/>
              </a:buClr>
              <a:buFont typeface="Wingdings" pitchFamily="2" charset="2"/>
              <a:buChar char="Ø"/>
            </a:pPr>
            <a:endParaRPr lang="en-US" dirty="0">
              <a:solidFill>
                <a:srgbClr val="1B1B1B"/>
              </a:solidFill>
              <a:effectLst/>
              <a:latin typeface="Helvetica" pitchFamily="2" charset="0"/>
            </a:endParaRPr>
          </a:p>
          <a:p>
            <a:pPr marL="285750" indent="-285750">
              <a:buClr>
                <a:srgbClr val="0432FF"/>
              </a:buClr>
              <a:buFont typeface="Wingdings" pitchFamily="2" charset="2"/>
              <a:buChar char="Ø"/>
            </a:pPr>
            <a:r>
              <a:rPr lang="en-US" dirty="0">
                <a:solidFill>
                  <a:srgbClr val="1B1B1B"/>
                </a:solidFill>
                <a:effectLst/>
                <a:latin typeface="Helvetica" pitchFamily="2" charset="0"/>
              </a:rPr>
              <a:t>Summary of QC of results</a:t>
            </a:r>
          </a:p>
          <a:p>
            <a:pPr marL="285750" indent="-285750">
              <a:buClr>
                <a:srgbClr val="0432FF"/>
              </a:buClr>
              <a:buFont typeface="Wingdings" pitchFamily="2" charset="2"/>
              <a:buChar char="Ø"/>
            </a:pPr>
            <a:endParaRPr lang="en-US" dirty="0">
              <a:solidFill>
                <a:srgbClr val="1B1B1B"/>
              </a:solidFill>
              <a:effectLst/>
              <a:latin typeface="Helvetica" pitchFamily="2" charset="0"/>
            </a:endParaRPr>
          </a:p>
          <a:p>
            <a:pPr marL="285750" indent="-285750">
              <a:buClr>
                <a:srgbClr val="0432FF"/>
              </a:buClr>
              <a:buFont typeface="Wingdings" pitchFamily="2" charset="2"/>
              <a:buChar char="Ø"/>
            </a:pPr>
            <a:r>
              <a:rPr lang="en-US" dirty="0">
                <a:solidFill>
                  <a:srgbClr val="1B1B1B"/>
                </a:solidFill>
                <a:effectLst/>
                <a:latin typeface="Helvetica" pitchFamily="2" charset="0"/>
              </a:rPr>
              <a:t>Deep dive into off targets, </a:t>
            </a:r>
            <a:r>
              <a:rPr lang="en-US" dirty="0" err="1">
                <a:solidFill>
                  <a:srgbClr val="1B1B1B"/>
                </a:solidFill>
                <a:effectLst/>
                <a:latin typeface="Helvetica" pitchFamily="2" charset="0"/>
              </a:rPr>
              <a:t>e.g</a:t>
            </a:r>
            <a:endParaRPr lang="en-US" dirty="0">
              <a:solidFill>
                <a:srgbClr val="1B1B1B"/>
              </a:solidFill>
              <a:effectLst/>
              <a:latin typeface="Helvetica" pitchFamily="2" charset="0"/>
            </a:endParaRPr>
          </a:p>
          <a:p>
            <a:pPr marL="285750" indent="-285750">
              <a:buClr>
                <a:srgbClr val="0432FF"/>
              </a:buClr>
              <a:buFont typeface="Wingdings" pitchFamily="2" charset="2"/>
              <a:buChar char="Ø"/>
            </a:pPr>
            <a:endParaRPr lang="en-US" dirty="0">
              <a:solidFill>
                <a:srgbClr val="1B1B1B"/>
              </a:solidFill>
              <a:effectLst/>
              <a:latin typeface="Helvetica" pitchFamily="2" charset="0"/>
            </a:endParaRPr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B1B1B"/>
                </a:solidFill>
                <a:effectLst/>
                <a:latin typeface="Helvetica" pitchFamily="2" charset="0"/>
              </a:rPr>
              <a:t>Visualizations of OT frequencies, rankings, etc.</a:t>
            </a:r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1B1B1B"/>
              </a:solidFill>
              <a:effectLst/>
              <a:latin typeface="Helvetica" pitchFamily="2" charset="0"/>
            </a:endParaRPr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B1B1B"/>
                </a:solidFill>
                <a:effectLst/>
                <a:latin typeface="Helvetica" pitchFamily="2" charset="0"/>
              </a:rPr>
              <a:t>Similarities/differences between compound profiles in each cell type</a:t>
            </a:r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1B1B1B"/>
              </a:solidFill>
              <a:effectLst/>
              <a:latin typeface="Helvetica" pitchFamily="2" charset="0"/>
            </a:endParaRPr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B1B1B"/>
                </a:solidFill>
                <a:effectLst/>
                <a:latin typeface="Helvetica" pitchFamily="2" charset="0"/>
              </a:rPr>
              <a:t>Similarities/differences between cell 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71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A2B1F-1290-3245-A4F7-439D5A5F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321605"/>
            <a:ext cx="11425211" cy="684355"/>
          </a:xfrm>
        </p:spPr>
        <p:txBody>
          <a:bodyPr/>
          <a:lstStyle/>
          <a:p>
            <a:r>
              <a:rPr lang="en-US" dirty="0"/>
              <a:t>RNA-seq Study #2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AC6089-06DC-584A-A08A-6C668638E81B}"/>
              </a:ext>
            </a:extLst>
          </p:cNvPr>
          <p:cNvSpPr txBox="1"/>
          <p:nvPr/>
        </p:nvSpPr>
        <p:spPr>
          <a:xfrm>
            <a:off x="1068031" y="5309480"/>
            <a:ext cx="2766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7189L WT Cell lines: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iPSCs (100K)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NGN2 (DIV14, 200K)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CD0474-83FD-864D-9BEE-449A7EBAB2B4}"/>
              </a:ext>
            </a:extLst>
          </p:cNvPr>
          <p:cNvSpPr txBox="1"/>
          <p:nvPr/>
        </p:nvSpPr>
        <p:spPr>
          <a:xfrm>
            <a:off x="3835021" y="5309480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Treatment: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24hr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1D750-8F46-F94E-BF72-BE12397949BF}"/>
              </a:ext>
            </a:extLst>
          </p:cNvPr>
          <p:cNvSpPr txBox="1"/>
          <p:nvPr/>
        </p:nvSpPr>
        <p:spPr>
          <a:xfrm>
            <a:off x="5862946" y="5312018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Replicates: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 biological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C7115E-AEAA-AB4F-A641-341F45079EFF}"/>
              </a:ext>
            </a:extLst>
          </p:cNvPr>
          <p:cNvSpPr txBox="1"/>
          <p:nvPr/>
        </p:nvSpPr>
        <p:spPr>
          <a:xfrm>
            <a:off x="8356979" y="5314418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Total Samples: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192 (11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cpds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+ DMSO)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54C766-EB57-1143-837A-F6CDC4809B16}"/>
              </a:ext>
            </a:extLst>
          </p:cNvPr>
          <p:cNvSpPr txBox="1"/>
          <p:nvPr/>
        </p:nvSpPr>
        <p:spPr>
          <a:xfrm>
            <a:off x="383393" y="901864"/>
            <a:ext cx="11301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Goal: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Transcriptome-wide RNA-seq of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potent BIIB lead compounds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 neurons and proliferating cell type for off-target profiling in comparison to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PTC518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and other competitor compounds.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4A521D6-C9AC-C5BD-CC98-95A1DD3277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628052"/>
              </p:ext>
            </p:extLst>
          </p:nvPr>
        </p:nvGraphicFramePr>
        <p:xfrm>
          <a:off x="457200" y="1785937"/>
          <a:ext cx="11277599" cy="2927985"/>
        </p:xfrm>
        <a:graphic>
          <a:graphicData uri="http://schemas.openxmlformats.org/drawingml/2006/table">
            <a:tbl>
              <a:tblPr/>
              <a:tblGrid>
                <a:gridCol w="1383132">
                  <a:extLst>
                    <a:ext uri="{9D8B030D-6E8A-4147-A177-3AD203B41FA5}">
                      <a16:colId xmlns:a16="http://schemas.microsoft.com/office/drawing/2014/main" val="3260472234"/>
                    </a:ext>
                  </a:extLst>
                </a:gridCol>
                <a:gridCol w="1103968">
                  <a:extLst>
                    <a:ext uri="{9D8B030D-6E8A-4147-A177-3AD203B41FA5}">
                      <a16:colId xmlns:a16="http://schemas.microsoft.com/office/drawing/2014/main" val="608131466"/>
                    </a:ext>
                  </a:extLst>
                </a:gridCol>
                <a:gridCol w="1535403">
                  <a:extLst>
                    <a:ext uri="{9D8B030D-6E8A-4147-A177-3AD203B41FA5}">
                      <a16:colId xmlns:a16="http://schemas.microsoft.com/office/drawing/2014/main" val="2833260983"/>
                    </a:ext>
                  </a:extLst>
                </a:gridCol>
                <a:gridCol w="1246722">
                  <a:extLst>
                    <a:ext uri="{9D8B030D-6E8A-4147-A177-3AD203B41FA5}">
                      <a16:colId xmlns:a16="http://schemas.microsoft.com/office/drawing/2014/main" val="2954554270"/>
                    </a:ext>
                  </a:extLst>
                </a:gridCol>
                <a:gridCol w="1018315">
                  <a:extLst>
                    <a:ext uri="{9D8B030D-6E8A-4147-A177-3AD203B41FA5}">
                      <a16:colId xmlns:a16="http://schemas.microsoft.com/office/drawing/2014/main" val="2662422452"/>
                    </a:ext>
                  </a:extLst>
                </a:gridCol>
                <a:gridCol w="942179">
                  <a:extLst>
                    <a:ext uri="{9D8B030D-6E8A-4147-A177-3AD203B41FA5}">
                      <a16:colId xmlns:a16="http://schemas.microsoft.com/office/drawing/2014/main" val="1223702174"/>
                    </a:ext>
                  </a:extLst>
                </a:gridCol>
                <a:gridCol w="964385">
                  <a:extLst>
                    <a:ext uri="{9D8B030D-6E8A-4147-A177-3AD203B41FA5}">
                      <a16:colId xmlns:a16="http://schemas.microsoft.com/office/drawing/2014/main" val="1428065285"/>
                    </a:ext>
                  </a:extLst>
                </a:gridCol>
                <a:gridCol w="951696">
                  <a:extLst>
                    <a:ext uri="{9D8B030D-6E8A-4147-A177-3AD203B41FA5}">
                      <a16:colId xmlns:a16="http://schemas.microsoft.com/office/drawing/2014/main" val="1107402157"/>
                    </a:ext>
                  </a:extLst>
                </a:gridCol>
                <a:gridCol w="2131799">
                  <a:extLst>
                    <a:ext uri="{9D8B030D-6E8A-4147-A177-3AD203B41FA5}">
                      <a16:colId xmlns:a16="http://schemas.microsoft.com/office/drawing/2014/main" val="2552154908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Compound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HTRF IC50 (</a:t>
                      </a:r>
                      <a:r>
                        <a:rPr lang="en-US" sz="1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nM</a:t>
                      </a:r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iPSC qPCR IC50 (</a:t>
                      </a:r>
                      <a:r>
                        <a:rPr lang="en-US" sz="1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nM</a:t>
                      </a:r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NGN2 qPCR IC50 (</a:t>
                      </a:r>
                      <a:r>
                        <a:rPr lang="en-US" sz="1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nM</a:t>
                      </a:r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~3x IC50 (iPSC)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~10x IC50 (iPSC)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~3x IC50 (NGN2)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~10x IC50 (NGN2)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Notes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08673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BIO-2006152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15.0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14.14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7.62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REFERENCE, ~</a:t>
                      </a:r>
                      <a:r>
                        <a:rPr lang="en-US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PTC-518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97397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BIO-2175420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11.5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14.50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5.28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145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great KPuu imidazopyridine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6337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BIO-2139701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38.3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19.95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5.60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imidazopyridine other RHS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1932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BIO-2176866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91.7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70.41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8.83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benzimidazole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20732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BIO-2184088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21.0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26.18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11.16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sulfur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17103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BIO-2184090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65.0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49.36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30.86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148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sulfur other RHS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49934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BIO-2174714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191.0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113.90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52.60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1139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indazole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49053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BIO-2186960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32.9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16.77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10.18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triazole 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66403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BIO-2186527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36.4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32.36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19.24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triazole 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32485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BIO-2174748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74.5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37.62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22.08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oxazole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47894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BIO-2184741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56.0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147.60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96.21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1476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BENCHMARK, Remix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cpd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6291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DMSO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187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8587301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DSG and </a:t>
            </a:r>
            <a:r>
              <a:rPr lang="en-US" dirty="0" err="1"/>
              <a:t>dPSI</a:t>
            </a:r>
            <a:r>
              <a:rPr lang="en-US" dirty="0"/>
              <a:t> in </a:t>
            </a:r>
            <a:r>
              <a:rPr lang="en-US" dirty="0" err="1"/>
              <a:t>eoi</a:t>
            </a:r>
            <a:endParaRPr lang="en-US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0751F1D0-D7CB-F344-85A4-6392271F6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7" y="888999"/>
            <a:ext cx="5554580" cy="4940969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8D32894-9120-434B-BDBD-F4597693C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89000"/>
            <a:ext cx="6052081" cy="483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650244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7587787" cy="227901"/>
          </a:xfrm>
        </p:spPr>
        <p:txBody>
          <a:bodyPr/>
          <a:lstStyle/>
          <a:p>
            <a:r>
              <a:rPr lang="en-US" sz="1600" dirty="0"/>
              <a:t>Sample similarity from Gene Expression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6" y="548135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Expression heatmap for iPSC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35FAD9E-43D8-E347-80B0-811FC8C79336}"/>
              </a:ext>
            </a:extLst>
          </p:cNvPr>
          <p:cNvSpPr txBox="1">
            <a:spLocks/>
          </p:cNvSpPr>
          <p:nvPr/>
        </p:nvSpPr>
        <p:spPr>
          <a:xfrm>
            <a:off x="6948172" y="563835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Expression heatmap for NGN2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FA6DFA-1311-FB4B-9EEF-B91294EF5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172" y="923025"/>
            <a:ext cx="4661236" cy="52924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D75AF3-7C5C-DD4D-AA43-31CDEFF6A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52" y="891625"/>
            <a:ext cx="4661237" cy="537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08669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1E27DCAD-57E4-4181-9D3C-F510D39E027D}"/>
              </a:ext>
            </a:extLst>
          </p:cNvPr>
          <p:cNvSpPr txBox="1">
            <a:spLocks/>
          </p:cNvSpPr>
          <p:nvPr/>
        </p:nvSpPr>
        <p:spPr>
          <a:xfrm>
            <a:off x="11820642" y="6564201"/>
            <a:ext cx="438036" cy="29260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6BAA4E-5F47-E640-8B90-67FB6D90528D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6" descr="Chart, timeline&#10;&#10;Description automatically generated">
            <a:extLst>
              <a:ext uri="{FF2B5EF4-FFF2-40B4-BE49-F238E27FC236}">
                <a16:creationId xmlns:a16="http://schemas.microsoft.com/office/drawing/2014/main" id="{8FDCAFE7-96F1-26F6-377E-B2C25051E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729" y="104553"/>
            <a:ext cx="4011589" cy="6134986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20BF706-F0D6-D32F-3A98-0B1654721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68" y="128392"/>
            <a:ext cx="5472223" cy="599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644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On-Targets and Off-Targets sequences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65CDE8-B723-3491-E29C-567DAC657AF4}"/>
              </a:ext>
            </a:extLst>
          </p:cNvPr>
          <p:cNvGraphicFramePr>
            <a:graphicFrameLocks noGrp="1"/>
          </p:cNvGraphicFramePr>
          <p:nvPr/>
        </p:nvGraphicFramePr>
        <p:xfrm>
          <a:off x="360426" y="2137206"/>
          <a:ext cx="5652185" cy="2634740"/>
        </p:xfrm>
        <a:graphic>
          <a:graphicData uri="http://schemas.openxmlformats.org/drawingml/2006/table">
            <a:tbl>
              <a:tblPr/>
              <a:tblGrid>
                <a:gridCol w="2163978">
                  <a:extLst>
                    <a:ext uri="{9D8B030D-6E8A-4147-A177-3AD203B41FA5}">
                      <a16:colId xmlns:a16="http://schemas.microsoft.com/office/drawing/2014/main" val="2344135560"/>
                    </a:ext>
                  </a:extLst>
                </a:gridCol>
                <a:gridCol w="3488207">
                  <a:extLst>
                    <a:ext uri="{9D8B030D-6E8A-4147-A177-3AD203B41FA5}">
                      <a16:colId xmlns:a16="http://schemas.microsoft.com/office/drawing/2014/main" val="3183120372"/>
                    </a:ext>
                  </a:extLst>
                </a:gridCol>
              </a:tblGrid>
              <a:tr h="250716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Doner Splice Site Consensus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238948"/>
                  </a:ext>
                </a:extLst>
              </a:tr>
              <a:tr h="250716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AG|GURAGU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386942"/>
                  </a:ext>
                </a:extLst>
              </a:tr>
              <a:tr h="2533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Names</a:t>
                      </a: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Risdiplam Consensus Binding sequence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391469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SMN2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GA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00158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</a:rPr>
                        <a:t>APLP2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GA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269583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</a:rPr>
                        <a:t>FOXM1-inside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GA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696984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</a:rPr>
                        <a:t>FOXM1-border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CA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902633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SLC25A17-inside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GA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752401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SLC25A17-border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AG|GT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TAAA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039242"/>
                  </a:ext>
                </a:extLst>
              </a:tr>
            </a:tbl>
          </a:graphicData>
        </a:graphic>
      </p:graphicFrame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CA43935-0D5A-508D-4BDC-D4DFC51074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765" y="1738622"/>
            <a:ext cx="6209786" cy="35584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6A76D2-4BC5-DD86-3C37-C64C4DE05F62}"/>
              </a:ext>
            </a:extLst>
          </p:cNvPr>
          <p:cNvSpPr txBox="1"/>
          <p:nvPr/>
        </p:nvSpPr>
        <p:spPr>
          <a:xfrm>
            <a:off x="611404" y="5816450"/>
            <a:ext cx="44578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(ref: </a:t>
            </a:r>
            <a:r>
              <a:rPr lang="en-US" sz="1200" dirty="0" err="1"/>
              <a:t>Ratni</a:t>
            </a:r>
            <a:r>
              <a:rPr lang="en-US" sz="1200" dirty="0"/>
              <a:t> Roche review, Progress Medicinal Chem V58, 2019)</a:t>
            </a:r>
          </a:p>
        </p:txBody>
      </p:sp>
    </p:spTree>
    <p:extLst>
      <p:ext uri="{BB962C8B-B14F-4D97-AF65-F5344CB8AC3E}">
        <p14:creationId xmlns:p14="http://schemas.microsoft.com/office/powerpoint/2010/main" val="241228850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Arial Narrow" panose="020B0606020202030204" pitchFamily="34" charset="0"/>
              </a:rPr>
              <a:t>Structures of Some SM Splicing Enhancers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D3355B7-CDF0-8280-B1EA-35938AABB3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8632194"/>
              </p:ext>
            </p:extLst>
          </p:nvPr>
        </p:nvGraphicFramePr>
        <p:xfrm>
          <a:off x="1940297" y="4025679"/>
          <a:ext cx="6979533" cy="20672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004865" imgH="2965246" progId="ChemDraw.Document.6.0">
                  <p:embed/>
                </p:oleObj>
              </mc:Choice>
              <mc:Fallback>
                <p:oleObj name="CS ChemDraw Drawing" r:id="rId6" imgW="10004865" imgH="2965246" progId="ChemDraw.Document.6.0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97B296AC-5CD2-E00D-4F10-159CC623AD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40297" y="4025679"/>
                        <a:ext cx="6979533" cy="20672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7380893-B9CD-2CD5-7887-8E980358AA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821481"/>
              </p:ext>
            </p:extLst>
          </p:nvPr>
        </p:nvGraphicFramePr>
        <p:xfrm>
          <a:off x="1926825" y="948238"/>
          <a:ext cx="7006478" cy="248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9446884" imgH="3340038" progId="ChemDraw.Document.6.0">
                  <p:embed/>
                </p:oleObj>
              </mc:Choice>
              <mc:Fallback>
                <p:oleObj name="CS ChemDraw Drawing" r:id="rId8" imgW="9446884" imgH="3340038" progId="ChemDraw.Document.6.0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ABAB29AB-6149-8D41-AAFC-F1B037CADA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926825" y="948238"/>
                        <a:ext cx="7006478" cy="2480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7836A944-F5F8-AF7B-6F9D-0830F356B38C}"/>
              </a:ext>
            </a:extLst>
          </p:cNvPr>
          <p:cNvSpPr/>
          <p:nvPr/>
        </p:nvSpPr>
        <p:spPr>
          <a:xfrm>
            <a:off x="2293897" y="1901152"/>
            <a:ext cx="858645" cy="3243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D2075E-82C8-09A3-4CE6-4CF6346073E3}"/>
              </a:ext>
            </a:extLst>
          </p:cNvPr>
          <p:cNvSpPr/>
          <p:nvPr/>
        </p:nvSpPr>
        <p:spPr>
          <a:xfrm>
            <a:off x="4129704" y="1901152"/>
            <a:ext cx="858646" cy="3243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1E0F7B-CFC6-0F0C-CBEF-906721A9B143}"/>
              </a:ext>
            </a:extLst>
          </p:cNvPr>
          <p:cNvSpPr/>
          <p:nvPr/>
        </p:nvSpPr>
        <p:spPr>
          <a:xfrm>
            <a:off x="6209153" y="1906597"/>
            <a:ext cx="837148" cy="3243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6196E4-3CBF-B563-06C7-87B030850649}"/>
              </a:ext>
            </a:extLst>
          </p:cNvPr>
          <p:cNvSpPr/>
          <p:nvPr/>
        </p:nvSpPr>
        <p:spPr>
          <a:xfrm>
            <a:off x="7632974" y="1901152"/>
            <a:ext cx="926362" cy="3243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4750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On-Targets and Off-Targets sequences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65CDE8-B723-3491-E29C-567DAC657A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652742"/>
              </p:ext>
            </p:extLst>
          </p:nvPr>
        </p:nvGraphicFramePr>
        <p:xfrm>
          <a:off x="360426" y="2137206"/>
          <a:ext cx="5652185" cy="2634740"/>
        </p:xfrm>
        <a:graphic>
          <a:graphicData uri="http://schemas.openxmlformats.org/drawingml/2006/table">
            <a:tbl>
              <a:tblPr/>
              <a:tblGrid>
                <a:gridCol w="2163978">
                  <a:extLst>
                    <a:ext uri="{9D8B030D-6E8A-4147-A177-3AD203B41FA5}">
                      <a16:colId xmlns:a16="http://schemas.microsoft.com/office/drawing/2014/main" val="2344135560"/>
                    </a:ext>
                  </a:extLst>
                </a:gridCol>
                <a:gridCol w="3488207">
                  <a:extLst>
                    <a:ext uri="{9D8B030D-6E8A-4147-A177-3AD203B41FA5}">
                      <a16:colId xmlns:a16="http://schemas.microsoft.com/office/drawing/2014/main" val="3183120372"/>
                    </a:ext>
                  </a:extLst>
                </a:gridCol>
              </a:tblGrid>
              <a:tr h="250716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Doner Splice Site Consensus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238948"/>
                  </a:ext>
                </a:extLst>
              </a:tr>
              <a:tr h="250716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AG|GTRAG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386942"/>
                  </a:ext>
                </a:extLst>
              </a:tr>
              <a:tr h="2533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Names</a:t>
                      </a: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Risdiplam Consensus Binding sequence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391469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HTT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                 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GA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|GTTAG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00158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</a:rPr>
                        <a:t>APLP2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GA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269583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</a:rPr>
                        <a:t>FOXM1-inside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GA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696984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</a:rPr>
                        <a:t>FOXM1-border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FF"/>
                          </a:highlight>
                        </a:rPr>
                        <a:t>CA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902633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SLC25A17-inside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GA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752401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SLC25A17-border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AG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TAA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039242"/>
                  </a:ext>
                </a:extLst>
              </a:tr>
            </a:tbl>
          </a:graphicData>
        </a:graphic>
      </p:graphicFrame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CA43935-0D5A-508D-4BDC-D4DFC51074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765" y="1738622"/>
            <a:ext cx="6209786" cy="35584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6A76D2-4BC5-DD86-3C37-C64C4DE05F62}"/>
              </a:ext>
            </a:extLst>
          </p:cNvPr>
          <p:cNvSpPr txBox="1"/>
          <p:nvPr/>
        </p:nvSpPr>
        <p:spPr>
          <a:xfrm>
            <a:off x="360426" y="5571123"/>
            <a:ext cx="4175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</a:t>
            </a:r>
          </a:p>
          <a:p>
            <a:r>
              <a:rPr lang="en-US" sz="1200" dirty="0" err="1"/>
              <a:t>Ratni</a:t>
            </a:r>
            <a:r>
              <a:rPr lang="en-US" sz="1200" dirty="0"/>
              <a:t> Roche review, </a:t>
            </a:r>
            <a:r>
              <a:rPr lang="en-US" sz="1200" i="1" dirty="0"/>
              <a:t>Progress Medicinal Chem V58, 2019</a:t>
            </a:r>
            <a:r>
              <a:rPr lang="en-US" sz="1200" dirty="0"/>
              <a:t> </a:t>
            </a:r>
          </a:p>
          <a:p>
            <a:r>
              <a:rPr lang="en-US" sz="1200" dirty="0"/>
              <a:t>Anuradha Bhattacharyya </a:t>
            </a:r>
            <a:r>
              <a:rPr lang="en-US" sz="1200" i="1" dirty="0"/>
              <a:t>et. Al. Nature Comm. 2021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2042284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7587787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(1</a:t>
            </a:r>
            <a:r>
              <a:rPr lang="en-US" sz="1600" baseline="30000" dirty="0">
                <a:solidFill>
                  <a:schemeClr val="accent5"/>
                </a:solidFill>
              </a:rPr>
              <a:t>st</a:t>
            </a:r>
            <a:r>
              <a:rPr lang="en-US" sz="1600" dirty="0">
                <a:solidFill>
                  <a:schemeClr val="accent5"/>
                </a:solidFill>
              </a:rPr>
              <a:t> exp)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93056A-5E74-6747-92B1-3DF6D2689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693" y="1198983"/>
            <a:ext cx="5842347" cy="4525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5F3A94-CF2E-684A-953C-87E59C8CE3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62" y="1152746"/>
            <a:ext cx="5594287" cy="452570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53F5F5D-0737-8E04-1B54-87D405C9922A}"/>
              </a:ext>
            </a:extLst>
          </p:cNvPr>
          <p:cNvSpPr/>
          <p:nvPr/>
        </p:nvSpPr>
        <p:spPr>
          <a:xfrm>
            <a:off x="1300480" y="2956560"/>
            <a:ext cx="558800" cy="56896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CF240E-E810-135E-E309-9625796CD542}"/>
              </a:ext>
            </a:extLst>
          </p:cNvPr>
          <p:cNvSpPr/>
          <p:nvPr/>
        </p:nvSpPr>
        <p:spPr>
          <a:xfrm>
            <a:off x="7355666" y="4958080"/>
            <a:ext cx="3840654" cy="4064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6000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7587787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(2</a:t>
            </a:r>
            <a:r>
              <a:rPr lang="en-US" sz="1600" baseline="30000" dirty="0">
                <a:solidFill>
                  <a:schemeClr val="accent5"/>
                </a:solidFill>
              </a:rPr>
              <a:t>nd</a:t>
            </a:r>
            <a:r>
              <a:rPr lang="en-US" sz="1600" dirty="0">
                <a:solidFill>
                  <a:schemeClr val="accent5"/>
                </a:solidFill>
              </a:rPr>
              <a:t>  exp raw)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1430AD-AC38-B1CA-870F-E1713DAE6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679" y="1106508"/>
            <a:ext cx="5315051" cy="452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A423CB-6A7A-A4DD-2C6A-B8F9F4E50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06" y="1106508"/>
            <a:ext cx="5442641" cy="452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9342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9504883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(2</a:t>
            </a:r>
            <a:r>
              <a:rPr lang="en-US" sz="1600" baseline="30000" dirty="0">
                <a:solidFill>
                  <a:schemeClr val="accent5"/>
                </a:solidFill>
              </a:rPr>
              <a:t>nd</a:t>
            </a:r>
            <a:r>
              <a:rPr lang="en-US" sz="1600" dirty="0">
                <a:solidFill>
                  <a:schemeClr val="accent5"/>
                </a:solidFill>
              </a:rPr>
              <a:t>  exp raw after removal of low-quality samples)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C197A2-8E61-AE36-F8AC-2708435EF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72" y="1025409"/>
            <a:ext cx="5551310" cy="45964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95EA49-E689-192A-A1D9-954F5E617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519" y="1025409"/>
            <a:ext cx="5108703" cy="467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25949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fYoo3JWFNOgPMWDCrswd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New Biogen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ew Biogen" id="{C56E6A37-F4D4-4064-88AD-6B864C2976FD}" vid="{D5F3D680-2624-4A2E-8627-C43B948B5BB7}"/>
    </a:ext>
  </a:extLst>
</a:theme>
</file>

<file path=ppt/theme/theme2.xml><?xml version="1.0" encoding="utf-8"?>
<a:theme xmlns:a="http://schemas.openxmlformats.org/drawingml/2006/main" name="2_Biogen_Whit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C4F5560A-D7BC-694A-AC0A-627E5DC798DB}"/>
    </a:ext>
  </a:extLst>
</a:theme>
</file>

<file path=ppt/theme/theme3.xml><?xml version="1.0" encoding="utf-8"?>
<a:theme xmlns:a="http://schemas.openxmlformats.org/drawingml/2006/main" name="3_Cover and Divider Options 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94594FBA-B0D2-5444-BA63-58F1E6B5698C}"/>
    </a:ext>
  </a:extLst>
</a:theme>
</file>

<file path=ppt/theme/theme4.xml><?xml version="1.0" encoding="utf-8"?>
<a:theme xmlns:a="http://schemas.openxmlformats.org/drawingml/2006/main" name="4_Multiple Sclerosi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B7EBAC1-131C-314C-8D72-C2F2ED777696}"/>
    </a:ext>
  </a:extLst>
</a:theme>
</file>

<file path=ppt/theme/theme5.xml><?xml version="1.0" encoding="utf-8"?>
<a:theme xmlns:a="http://schemas.openxmlformats.org/drawingml/2006/main" name="4_Spinal Muscular Atrophy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817CC593-05CE-6142-9DE9-9B9FCD4907B2}"/>
    </a:ext>
  </a:extLst>
</a:theme>
</file>

<file path=ppt/theme/theme6.xml><?xml version="1.0" encoding="utf-8"?>
<a:theme xmlns:a="http://schemas.openxmlformats.org/drawingml/2006/main" name="5_Alzheimer's Diseas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F8E6371-6A77-1B46-9F0A-B45AC484DBE7}"/>
    </a:ext>
  </a:extLst>
</a:theme>
</file>

<file path=ppt/theme/theme7.xml><?xml version="1.0" encoding="utf-8"?>
<a:theme xmlns:a="http://schemas.openxmlformats.org/drawingml/2006/main" name="6_Choroideremia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F904FADE-135F-FC4F-9A9B-654A46CE48DB}"/>
    </a:ext>
  </a:extLst>
</a:theme>
</file>

<file path=ppt/theme/theme8.xml><?xml version="1.0" encoding="utf-8"?>
<a:theme xmlns:a="http://schemas.openxmlformats.org/drawingml/2006/main" name="7_AL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E7DA7861-8064-C840-8383-2075CE5ACE0B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 Biogen</Template>
  <TotalTime>11910</TotalTime>
  <Words>1418</Words>
  <Application>Microsoft Macintosh PowerPoint</Application>
  <PresentationFormat>Widescreen</PresentationFormat>
  <Paragraphs>474</Paragraphs>
  <Slides>43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8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43</vt:i4>
      </vt:variant>
    </vt:vector>
  </HeadingPairs>
  <TitlesOfParts>
    <vt:vector size="65" baseType="lpstr">
      <vt:lpstr>System Font Regular</vt:lpstr>
      <vt:lpstr>Arial</vt:lpstr>
      <vt:lpstr>Arial Narrow</vt:lpstr>
      <vt:lpstr>Calibri</vt:lpstr>
      <vt:lpstr>Century Gothic</vt:lpstr>
      <vt:lpstr>Georgia</vt:lpstr>
      <vt:lpstr>Helvetica</vt:lpstr>
      <vt:lpstr>Helvetica Neue</vt:lpstr>
      <vt:lpstr>Menlo</vt:lpstr>
      <vt:lpstr>Roboto</vt:lpstr>
      <vt:lpstr>Wingdings</vt:lpstr>
      <vt:lpstr>New Biogen</vt:lpstr>
      <vt:lpstr>2_Biogen_White</vt:lpstr>
      <vt:lpstr>3_Cover and Divider Options </vt:lpstr>
      <vt:lpstr>4_Multiple Sclerosis</vt:lpstr>
      <vt:lpstr>4_Spinal Muscular Atrophy</vt:lpstr>
      <vt:lpstr>5_Alzheimer's Disease</vt:lpstr>
      <vt:lpstr>6_Choroideremia</vt:lpstr>
      <vt:lpstr>7_ALS</vt:lpstr>
      <vt:lpstr>think-cell Slide</vt:lpstr>
      <vt:lpstr>CS ChemDraw Drawing</vt:lpstr>
      <vt:lpstr>Microsoft Excel Worksheet</vt:lpstr>
      <vt:lpstr>PowerPoint Presentation</vt:lpstr>
      <vt:lpstr>PowerPoint Presentation</vt:lpstr>
      <vt:lpstr>RNA-seq Study #1</vt:lpstr>
      <vt:lpstr>RNA-seq Study #2</vt:lpstr>
      <vt:lpstr>PowerPoint Presentation</vt:lpstr>
      <vt:lpstr>PowerPoint Presentation</vt:lpstr>
      <vt:lpstr>Sample similarity from Gene Expression (1st exp)</vt:lpstr>
      <vt:lpstr>Sample similarity from Gene Expression (2nd  exp raw)</vt:lpstr>
      <vt:lpstr>Sample similarity from Gene Expression (2nd  exp raw after removal of low-quality samples)</vt:lpstr>
      <vt:lpstr>Sample similarity from Gene Expression (2nd  exp raw after removal of R4)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Overlapped DSG (1st and 2nd Exp.)</vt:lpstr>
      <vt:lpstr>Overlapped DSG (1st and 2nd batch mutual support)</vt:lpstr>
      <vt:lpstr>Overlapped DSG (1st and 2nd batch mutual support)</vt:lpstr>
      <vt:lpstr>Overlapped DSG (1st and 2nd batch mutual support)</vt:lpstr>
      <vt:lpstr>Overlapped DSG (1st and 2nd batch mutual support)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Overlapped DSG </vt:lpstr>
      <vt:lpstr>Compounds consistency</vt:lpstr>
      <vt:lpstr>Compounds consistency</vt:lpstr>
      <vt:lpstr>DSG and dPSI in eoi (1st batch)</vt:lpstr>
      <vt:lpstr>Overlapped DSG (1st and 2nd batch)</vt:lpstr>
      <vt:lpstr>Overlapped DSG (1st and 2nd batch mutual support)</vt:lpstr>
      <vt:lpstr>DSG: 1st batch and 2nd batch</vt:lpstr>
      <vt:lpstr>Design</vt:lpstr>
      <vt:lpstr>QC</vt:lpstr>
      <vt:lpstr>Huntingtin protein (HTT)  and Huntington Diseass (HD)</vt:lpstr>
      <vt:lpstr>PowerPoint Presentation</vt:lpstr>
      <vt:lpstr>DSG and dPSI in eoi</vt:lpstr>
      <vt:lpstr>Sample similarity from Gene Expression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ALS HTVT</dc:title>
  <dc:creator>Sandi Engle</dc:creator>
  <cp:lastModifiedBy>Zhen Gao</cp:lastModifiedBy>
  <cp:revision>48</cp:revision>
  <dcterms:created xsi:type="dcterms:W3CDTF">2021-06-27T14:47:41Z</dcterms:created>
  <dcterms:modified xsi:type="dcterms:W3CDTF">2022-11-21T19:56:13Z</dcterms:modified>
</cp:coreProperties>
</file>